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Lst>
  <p:sldSz cx="18288000" cy="10287000"/>
  <p:notesSz cx="6858000" cy="9144000"/>
  <p:embeddedFontLst>
    <p:embeddedFont>
      <p:font typeface="Montserrat Light" charset="1" panose="00000400000000000000"/>
      <p:regular r:id="rId25"/>
    </p:embeddedFont>
    <p:embeddedFont>
      <p:font typeface="Montserrat Light Italics" charset="1" panose="00000400000000000000"/>
      <p:regular r:id="rId26"/>
    </p:embeddedFont>
    <p:embeddedFont>
      <p:font typeface="Open Sauce" charset="1" panose="00000500000000000000"/>
      <p:regular r:id="rId27"/>
    </p:embeddedFont>
    <p:embeddedFont>
      <p:font typeface="Codec Pro ExtraBold" charset="1" panose="00000700000000000000"/>
      <p:regular r:id="rId28"/>
    </p:embeddedFont>
    <p:embeddedFont>
      <p:font typeface="Open Sauce Bold" charset="1" panose="00000800000000000000"/>
      <p:regular r:id="rId29"/>
    </p:embeddedFont>
    <p:embeddedFont>
      <p:font typeface="Canva Sans" charset="1" panose="020B0503030501040103"/>
      <p:regular r:id="rId30"/>
    </p:embeddedFont>
    <p:embeddedFont>
      <p:font typeface="Canva Sans Bold" charset="1" panose="020B0803030501040103"/>
      <p:regular r:id="rId31"/>
    </p:embeddedFont>
    <p:embeddedFont>
      <p:font typeface="Canva Sans Bold Italics" charset="1" panose="020B0803030501040103"/>
      <p:regular r:id="rId3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 Id="rId3" Target="../media/image30.jpeg" Type="http://schemas.openxmlformats.org/officeDocument/2006/relationships/image"/><Relationship Id="rId4" Target="../media/image31.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 Id="rId3" Target="../media/image30.jpeg" Type="http://schemas.openxmlformats.org/officeDocument/2006/relationships/image"/><Relationship Id="rId4" Target="../media/image32.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 Id="rId3" Target="../media/image33.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 Id="rId3" Target="../media/image34.png" Type="http://schemas.openxmlformats.org/officeDocument/2006/relationships/image"/><Relationship Id="rId4" Target="../media/image35.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 Id="rId3" Target="../media/image36.png" Type="http://schemas.openxmlformats.org/officeDocument/2006/relationships/image"/><Relationship Id="rId4" Target="../media/image37.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8.jpeg" Type="http://schemas.openxmlformats.org/officeDocument/2006/relationships/image"/><Relationship Id="rId3" Target="../media/image39.png" Type="http://schemas.openxmlformats.org/officeDocument/2006/relationships/image"/><Relationship Id="rId4" Target="../media/image40.svg" Type="http://schemas.openxmlformats.org/officeDocument/2006/relationships/image"/><Relationship Id="rId5" Target="../media/image41.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8.jpeg" Type="http://schemas.openxmlformats.org/officeDocument/2006/relationships/image"/><Relationship Id="rId3" Target="../media/image39.png" Type="http://schemas.openxmlformats.org/officeDocument/2006/relationships/image"/><Relationship Id="rId4" Target="../media/image40.svg" Type="http://schemas.openxmlformats.org/officeDocument/2006/relationships/image"/><Relationship Id="rId5" Target="../media/image41.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 Id="rId3" Target="../media/image30.jpe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 Id="rId3" Target="../media/image42.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7.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6.png" Type="http://schemas.openxmlformats.org/officeDocument/2006/relationships/image"/><Relationship Id="rId11" Target="../media/image17.svg" Type="http://schemas.openxmlformats.org/officeDocument/2006/relationships/image"/><Relationship Id="rId12" Target="../media/image18.png" Type="http://schemas.openxmlformats.org/officeDocument/2006/relationships/image"/><Relationship Id="rId13" Target="../media/image19.svg" Type="http://schemas.openxmlformats.org/officeDocument/2006/relationships/image"/><Relationship Id="rId2" Target="../media/image8.png" Type="http://schemas.openxmlformats.org/officeDocument/2006/relationships/image"/><Relationship Id="rId3" Target="../media/image9.svg" Type="http://schemas.openxmlformats.org/officeDocument/2006/relationships/image"/><Relationship Id="rId4" Target="../media/image10.png" Type="http://schemas.openxmlformats.org/officeDocument/2006/relationships/image"/><Relationship Id="rId5" Target="../media/image11.svg" Type="http://schemas.openxmlformats.org/officeDocument/2006/relationships/image"/><Relationship Id="rId6" Target="../media/image12.png" Type="http://schemas.openxmlformats.org/officeDocument/2006/relationships/image"/><Relationship Id="rId7" Target="../media/image13.svg" Type="http://schemas.openxmlformats.org/officeDocument/2006/relationships/image"/><Relationship Id="rId8" Target="../media/image14.png" Type="http://schemas.openxmlformats.org/officeDocument/2006/relationships/image"/><Relationship Id="rId9" Target="../media/image15.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png" Type="http://schemas.openxmlformats.org/officeDocument/2006/relationships/image"/><Relationship Id="rId4" Target="../media/image22.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jpeg" Type="http://schemas.openxmlformats.org/officeDocument/2006/relationships/image"/><Relationship Id="rId3" Target="../media/image24.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 Id="rId3" Target="../media/image26.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 Id="rId3" Target="../media/image25.png" Type="http://schemas.openxmlformats.org/officeDocument/2006/relationships/image"/><Relationship Id="rId4" Target="../media/image26.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 Id="rId3" Target="../media/image28.png" Type="http://schemas.openxmlformats.org/officeDocument/2006/relationships/image"/><Relationship Id="rId4" Target="../media/image29.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 Id="rId3" Target="../media/image28.png" Type="http://schemas.openxmlformats.org/officeDocument/2006/relationships/image"/><Relationship Id="rId4" Target="../media/image29.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grpSp>
        <p:nvGrpSpPr>
          <p:cNvPr name="Group 2" id="2"/>
          <p:cNvGrpSpPr/>
          <p:nvPr/>
        </p:nvGrpSpPr>
        <p:grpSpPr>
          <a:xfrm rot="0">
            <a:off x="12974764" y="-207071"/>
            <a:ext cx="3086100" cy="11299900"/>
            <a:chOff x="0" y="0"/>
            <a:chExt cx="812800" cy="2976105"/>
          </a:xfrm>
        </p:grpSpPr>
        <p:sp>
          <p:nvSpPr>
            <p:cNvPr name="Freeform 3" id="3"/>
            <p:cNvSpPr/>
            <p:nvPr/>
          </p:nvSpPr>
          <p:spPr>
            <a:xfrm flipH="false" flipV="false" rot="0">
              <a:off x="0" y="0"/>
              <a:ext cx="812800" cy="2976105"/>
            </a:xfrm>
            <a:custGeom>
              <a:avLst/>
              <a:gdLst/>
              <a:ahLst/>
              <a:cxnLst/>
              <a:rect r="r" b="b" t="t" l="l"/>
              <a:pathLst>
                <a:path h="2976105" w="812800">
                  <a:moveTo>
                    <a:pt x="0" y="0"/>
                  </a:moveTo>
                  <a:lnTo>
                    <a:pt x="812800" y="0"/>
                  </a:lnTo>
                  <a:lnTo>
                    <a:pt x="812800" y="2976105"/>
                  </a:lnTo>
                  <a:lnTo>
                    <a:pt x="0" y="2976105"/>
                  </a:lnTo>
                  <a:close/>
                </a:path>
              </a:pathLst>
            </a:custGeom>
            <a:solidFill>
              <a:srgbClr val="1C5739"/>
            </a:solidFill>
          </p:spPr>
        </p:sp>
        <p:sp>
          <p:nvSpPr>
            <p:cNvPr name="TextBox 4" id="4"/>
            <p:cNvSpPr txBox="true"/>
            <p:nvPr/>
          </p:nvSpPr>
          <p:spPr>
            <a:xfrm>
              <a:off x="0" y="-19050"/>
              <a:ext cx="812800" cy="2995155"/>
            </a:xfrm>
            <a:prstGeom prst="rect">
              <a:avLst/>
            </a:prstGeom>
          </p:spPr>
          <p:txBody>
            <a:bodyPr anchor="ctr" rtlCol="false" tIns="50800" lIns="50800" bIns="50800" rIns="50800"/>
            <a:lstStyle/>
            <a:p>
              <a:pPr algn="ctr">
                <a:lnSpc>
                  <a:spcPts val="2859"/>
                </a:lnSpc>
              </a:pPr>
            </a:p>
          </p:txBody>
        </p:sp>
      </p:grpSp>
      <p:sp>
        <p:nvSpPr>
          <p:cNvPr name="Freeform 5" id="5"/>
          <p:cNvSpPr/>
          <p:nvPr/>
        </p:nvSpPr>
        <p:spPr>
          <a:xfrm flipH="false" flipV="false" rot="0">
            <a:off x="16384715" y="9009597"/>
            <a:ext cx="3806571" cy="2083232"/>
          </a:xfrm>
          <a:custGeom>
            <a:avLst/>
            <a:gdLst/>
            <a:ahLst/>
            <a:cxnLst/>
            <a:rect r="r" b="b" t="t" l="l"/>
            <a:pathLst>
              <a:path h="2083232" w="3806571">
                <a:moveTo>
                  <a:pt x="0" y="0"/>
                </a:moveTo>
                <a:lnTo>
                  <a:pt x="3806570" y="0"/>
                </a:lnTo>
                <a:lnTo>
                  <a:pt x="3806570" y="2083232"/>
                </a:lnTo>
                <a:lnTo>
                  <a:pt x="0" y="20832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1543050" y="-558218"/>
            <a:ext cx="3086100" cy="11299900"/>
            <a:chOff x="0" y="0"/>
            <a:chExt cx="812800" cy="2976105"/>
          </a:xfrm>
        </p:grpSpPr>
        <p:sp>
          <p:nvSpPr>
            <p:cNvPr name="Freeform 7" id="7"/>
            <p:cNvSpPr/>
            <p:nvPr/>
          </p:nvSpPr>
          <p:spPr>
            <a:xfrm flipH="false" flipV="false" rot="0">
              <a:off x="0" y="0"/>
              <a:ext cx="812800" cy="2976105"/>
            </a:xfrm>
            <a:custGeom>
              <a:avLst/>
              <a:gdLst/>
              <a:ahLst/>
              <a:cxnLst/>
              <a:rect r="r" b="b" t="t" l="l"/>
              <a:pathLst>
                <a:path h="2976105" w="812800">
                  <a:moveTo>
                    <a:pt x="0" y="0"/>
                  </a:moveTo>
                  <a:lnTo>
                    <a:pt x="812800" y="0"/>
                  </a:lnTo>
                  <a:lnTo>
                    <a:pt x="812800" y="2976105"/>
                  </a:lnTo>
                  <a:lnTo>
                    <a:pt x="0" y="2976105"/>
                  </a:lnTo>
                  <a:close/>
                </a:path>
              </a:pathLst>
            </a:custGeom>
            <a:solidFill>
              <a:srgbClr val="1C5739"/>
            </a:solidFill>
          </p:spPr>
        </p:sp>
        <p:sp>
          <p:nvSpPr>
            <p:cNvPr name="TextBox 8" id="8"/>
            <p:cNvSpPr txBox="true"/>
            <p:nvPr/>
          </p:nvSpPr>
          <p:spPr>
            <a:xfrm>
              <a:off x="0" y="-19050"/>
              <a:ext cx="812800" cy="2995155"/>
            </a:xfrm>
            <a:prstGeom prst="rect">
              <a:avLst/>
            </a:prstGeom>
          </p:spPr>
          <p:txBody>
            <a:bodyPr anchor="ctr" rtlCol="false" tIns="50800" lIns="50800" bIns="50800" rIns="50800"/>
            <a:lstStyle/>
            <a:p>
              <a:pPr algn="ctr">
                <a:lnSpc>
                  <a:spcPts val="2859"/>
                </a:lnSpc>
              </a:pPr>
            </a:p>
          </p:txBody>
        </p:sp>
      </p:grpSp>
      <p:grpSp>
        <p:nvGrpSpPr>
          <p:cNvPr name="Group 9" id="9"/>
          <p:cNvGrpSpPr/>
          <p:nvPr/>
        </p:nvGrpSpPr>
        <p:grpSpPr>
          <a:xfrm rot="0">
            <a:off x="1227773" y="4163622"/>
            <a:ext cx="110236" cy="2818996"/>
            <a:chOff x="0" y="0"/>
            <a:chExt cx="26312" cy="672855"/>
          </a:xfrm>
        </p:grpSpPr>
        <p:sp>
          <p:nvSpPr>
            <p:cNvPr name="Freeform 10" id="10"/>
            <p:cNvSpPr/>
            <p:nvPr/>
          </p:nvSpPr>
          <p:spPr>
            <a:xfrm flipH="false" flipV="false" rot="0">
              <a:off x="0" y="0"/>
              <a:ext cx="26312" cy="672855"/>
            </a:xfrm>
            <a:custGeom>
              <a:avLst/>
              <a:gdLst/>
              <a:ahLst/>
              <a:cxnLst/>
              <a:rect r="r" b="b" t="t" l="l"/>
              <a:pathLst>
                <a:path h="672855" w="26312">
                  <a:moveTo>
                    <a:pt x="0" y="0"/>
                  </a:moveTo>
                  <a:lnTo>
                    <a:pt x="26312" y="0"/>
                  </a:lnTo>
                  <a:lnTo>
                    <a:pt x="26312" y="672855"/>
                  </a:lnTo>
                  <a:lnTo>
                    <a:pt x="0" y="672855"/>
                  </a:lnTo>
                  <a:close/>
                </a:path>
              </a:pathLst>
            </a:custGeom>
            <a:solidFill>
              <a:srgbClr val="FFFFFF"/>
            </a:solidFill>
          </p:spPr>
        </p:sp>
        <p:sp>
          <p:nvSpPr>
            <p:cNvPr name="TextBox 11" id="11"/>
            <p:cNvSpPr txBox="true"/>
            <p:nvPr/>
          </p:nvSpPr>
          <p:spPr>
            <a:xfrm>
              <a:off x="0" y="-19050"/>
              <a:ext cx="26312" cy="691905"/>
            </a:xfrm>
            <a:prstGeom prst="rect">
              <a:avLst/>
            </a:prstGeom>
          </p:spPr>
          <p:txBody>
            <a:bodyPr anchor="ctr" rtlCol="false" tIns="50800" lIns="50800" bIns="50800" rIns="50800"/>
            <a:lstStyle/>
            <a:p>
              <a:pPr algn="ctr">
                <a:lnSpc>
                  <a:spcPts val="2859"/>
                </a:lnSpc>
              </a:pPr>
            </a:p>
          </p:txBody>
        </p:sp>
      </p:grpSp>
      <p:grpSp>
        <p:nvGrpSpPr>
          <p:cNvPr name="Group 12" id="12"/>
          <p:cNvGrpSpPr/>
          <p:nvPr/>
        </p:nvGrpSpPr>
        <p:grpSpPr>
          <a:xfrm rot="0">
            <a:off x="1752928" y="1368010"/>
            <a:ext cx="6862695" cy="1464127"/>
            <a:chOff x="0" y="0"/>
            <a:chExt cx="1638029" cy="349467"/>
          </a:xfrm>
        </p:grpSpPr>
        <p:sp>
          <p:nvSpPr>
            <p:cNvPr name="Freeform 13" id="13"/>
            <p:cNvSpPr/>
            <p:nvPr/>
          </p:nvSpPr>
          <p:spPr>
            <a:xfrm flipH="false" flipV="false" rot="0">
              <a:off x="0" y="0"/>
              <a:ext cx="1638029" cy="349467"/>
            </a:xfrm>
            <a:custGeom>
              <a:avLst/>
              <a:gdLst/>
              <a:ahLst/>
              <a:cxnLst/>
              <a:rect r="r" b="b" t="t" l="l"/>
              <a:pathLst>
                <a:path h="349467" w="1638029">
                  <a:moveTo>
                    <a:pt x="0" y="0"/>
                  </a:moveTo>
                  <a:lnTo>
                    <a:pt x="1638029" y="0"/>
                  </a:lnTo>
                  <a:lnTo>
                    <a:pt x="1638029" y="349467"/>
                  </a:lnTo>
                  <a:lnTo>
                    <a:pt x="0" y="349467"/>
                  </a:lnTo>
                  <a:close/>
                </a:path>
              </a:pathLst>
            </a:custGeom>
            <a:solidFill>
              <a:srgbClr val="1C5739"/>
            </a:solidFill>
          </p:spPr>
        </p:sp>
        <p:sp>
          <p:nvSpPr>
            <p:cNvPr name="TextBox 14" id="14"/>
            <p:cNvSpPr txBox="true"/>
            <p:nvPr/>
          </p:nvSpPr>
          <p:spPr>
            <a:xfrm>
              <a:off x="0" y="-28575"/>
              <a:ext cx="1638029" cy="378042"/>
            </a:xfrm>
            <a:prstGeom prst="rect">
              <a:avLst/>
            </a:prstGeom>
          </p:spPr>
          <p:txBody>
            <a:bodyPr anchor="ctr" rtlCol="false" tIns="56055" lIns="56055" bIns="56055" rIns="56055"/>
            <a:lstStyle/>
            <a:p>
              <a:pPr algn="ctr">
                <a:lnSpc>
                  <a:spcPts val="4160"/>
                </a:lnSpc>
              </a:pPr>
              <a:r>
                <a:rPr lang="en-US" sz="3200">
                  <a:solidFill>
                    <a:srgbClr val="FFFFFF"/>
                  </a:solidFill>
                  <a:latin typeface="Montserrat Light"/>
                  <a:ea typeface="Montserrat Light"/>
                  <a:cs typeface="Montserrat Light"/>
                  <a:sym typeface="Montserrat Light"/>
                </a:rPr>
                <a:t>ML (UML510)</a:t>
              </a:r>
            </a:p>
            <a:p>
              <a:pPr algn="ctr">
                <a:lnSpc>
                  <a:spcPts val="3120"/>
                </a:lnSpc>
              </a:pPr>
              <a:r>
                <a:rPr lang="en-US" sz="2400" i="true">
                  <a:solidFill>
                    <a:srgbClr val="FFFFFF"/>
                  </a:solidFill>
                  <a:latin typeface="Montserrat Light Italics"/>
                  <a:ea typeface="Montserrat Light Italics"/>
                  <a:cs typeface="Montserrat Light Italics"/>
                  <a:sym typeface="Montserrat Light Italics"/>
                </a:rPr>
                <a:t>Final Project Presentation</a:t>
              </a:r>
            </a:p>
          </p:txBody>
        </p:sp>
      </p:grpSp>
      <p:sp>
        <p:nvSpPr>
          <p:cNvPr name="Freeform 15" id="15"/>
          <p:cNvSpPr/>
          <p:nvPr/>
        </p:nvSpPr>
        <p:spPr>
          <a:xfrm flipH="false" flipV="false" rot="0">
            <a:off x="-2777871" y="-207071"/>
            <a:ext cx="3806571" cy="2083232"/>
          </a:xfrm>
          <a:custGeom>
            <a:avLst/>
            <a:gdLst/>
            <a:ahLst/>
            <a:cxnLst/>
            <a:rect r="r" b="b" t="t" l="l"/>
            <a:pathLst>
              <a:path h="2083232" w="3806571">
                <a:moveTo>
                  <a:pt x="0" y="0"/>
                </a:moveTo>
                <a:lnTo>
                  <a:pt x="3806571" y="0"/>
                </a:lnTo>
                <a:lnTo>
                  <a:pt x="3806571" y="2083233"/>
                </a:lnTo>
                <a:lnTo>
                  <a:pt x="0" y="208323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6" id="16"/>
          <p:cNvSpPr/>
          <p:nvPr/>
        </p:nvSpPr>
        <p:spPr>
          <a:xfrm flipH="false" flipV="false" rot="0">
            <a:off x="10415850" y="2325725"/>
            <a:ext cx="5645015" cy="7459039"/>
          </a:xfrm>
          <a:custGeom>
            <a:avLst/>
            <a:gdLst/>
            <a:ahLst/>
            <a:cxnLst/>
            <a:rect r="r" b="b" t="t" l="l"/>
            <a:pathLst>
              <a:path h="7459039" w="5645015">
                <a:moveTo>
                  <a:pt x="0" y="0"/>
                </a:moveTo>
                <a:lnTo>
                  <a:pt x="5645014" y="0"/>
                </a:lnTo>
                <a:lnTo>
                  <a:pt x="5645014" y="7459039"/>
                </a:lnTo>
                <a:lnTo>
                  <a:pt x="0" y="7459039"/>
                </a:lnTo>
                <a:lnTo>
                  <a:pt x="0" y="0"/>
                </a:lnTo>
                <a:close/>
              </a:path>
            </a:pathLst>
          </a:custGeom>
          <a:blipFill>
            <a:blip r:embed="rId6"/>
            <a:stretch>
              <a:fillRect l="-3055" t="0" r="-3055" b="-6733"/>
            </a:stretch>
          </a:blipFill>
        </p:spPr>
      </p:sp>
      <p:sp>
        <p:nvSpPr>
          <p:cNvPr name="Freeform 17" id="17"/>
          <p:cNvSpPr/>
          <p:nvPr/>
        </p:nvSpPr>
        <p:spPr>
          <a:xfrm flipH="false" flipV="false" rot="0">
            <a:off x="16060864" y="0"/>
            <a:ext cx="2454964" cy="2736021"/>
          </a:xfrm>
          <a:custGeom>
            <a:avLst/>
            <a:gdLst/>
            <a:ahLst/>
            <a:cxnLst/>
            <a:rect r="r" b="b" t="t" l="l"/>
            <a:pathLst>
              <a:path h="2736021" w="2454964">
                <a:moveTo>
                  <a:pt x="0" y="0"/>
                </a:moveTo>
                <a:lnTo>
                  <a:pt x="2454965" y="0"/>
                </a:lnTo>
                <a:lnTo>
                  <a:pt x="2454965" y="2736021"/>
                </a:lnTo>
                <a:lnTo>
                  <a:pt x="0" y="2736021"/>
                </a:lnTo>
                <a:lnTo>
                  <a:pt x="0" y="0"/>
                </a:lnTo>
                <a:close/>
              </a:path>
            </a:pathLst>
          </a:custGeom>
          <a:blipFill>
            <a:blip r:embed="rId7"/>
            <a:stretch>
              <a:fillRect l="-55707" t="-39712" r="-40570" b="-36402"/>
            </a:stretch>
          </a:blipFill>
        </p:spPr>
      </p:sp>
      <p:sp>
        <p:nvSpPr>
          <p:cNvPr name="TextBox 18" id="18"/>
          <p:cNvSpPr txBox="true"/>
          <p:nvPr/>
        </p:nvSpPr>
        <p:spPr>
          <a:xfrm rot="0">
            <a:off x="1752928" y="6258058"/>
            <a:ext cx="8553855" cy="3526706"/>
          </a:xfrm>
          <a:prstGeom prst="rect">
            <a:avLst/>
          </a:prstGeom>
        </p:spPr>
        <p:txBody>
          <a:bodyPr anchor="t" rtlCol="false" tIns="0" lIns="0" bIns="0" rIns="0">
            <a:spAutoFit/>
          </a:bodyPr>
          <a:lstStyle/>
          <a:p>
            <a:pPr algn="l">
              <a:lnSpc>
                <a:spcPts val="4045"/>
              </a:lnSpc>
            </a:pPr>
            <a:r>
              <a:rPr lang="en-US" sz="2889" spc="144">
                <a:solidFill>
                  <a:srgbClr val="1C5739"/>
                </a:solidFill>
                <a:latin typeface="Open Sauce"/>
                <a:ea typeface="Open Sauce"/>
                <a:cs typeface="Open Sauce"/>
                <a:sym typeface="Open Sauce"/>
              </a:rPr>
              <a:t>Mentor- Dr. Sanjeev Rao</a:t>
            </a:r>
          </a:p>
          <a:p>
            <a:pPr algn="l">
              <a:lnSpc>
                <a:spcPts val="4045"/>
              </a:lnSpc>
            </a:pPr>
          </a:p>
          <a:p>
            <a:pPr algn="l">
              <a:lnSpc>
                <a:spcPts val="4045"/>
              </a:lnSpc>
            </a:pPr>
            <a:r>
              <a:rPr lang="en-US" sz="2889" spc="144">
                <a:solidFill>
                  <a:srgbClr val="1C5739"/>
                </a:solidFill>
                <a:latin typeface="Open Sauce"/>
                <a:ea typeface="Open Sauce"/>
                <a:cs typeface="Open Sauce"/>
                <a:sym typeface="Open Sauce"/>
              </a:rPr>
              <a:t>Submitted By-</a:t>
            </a:r>
          </a:p>
          <a:p>
            <a:pPr algn="l">
              <a:lnSpc>
                <a:spcPts val="4045"/>
              </a:lnSpc>
            </a:pPr>
            <a:r>
              <a:rPr lang="en-US" sz="2889" spc="144">
                <a:solidFill>
                  <a:srgbClr val="1C5739"/>
                </a:solidFill>
                <a:latin typeface="Open Sauce"/>
                <a:ea typeface="Open Sauce"/>
                <a:cs typeface="Open Sauce"/>
                <a:sym typeface="Open Sauce"/>
              </a:rPr>
              <a:t>Gurleen Kaur (102203197)</a:t>
            </a:r>
          </a:p>
          <a:p>
            <a:pPr algn="l">
              <a:lnSpc>
                <a:spcPts val="4045"/>
              </a:lnSpc>
            </a:pPr>
            <a:r>
              <a:rPr lang="en-US" sz="2889" spc="144">
                <a:solidFill>
                  <a:srgbClr val="1C5739"/>
                </a:solidFill>
                <a:latin typeface="Open Sauce"/>
                <a:ea typeface="Open Sauce"/>
                <a:cs typeface="Open Sauce"/>
                <a:sym typeface="Open Sauce"/>
              </a:rPr>
              <a:t>Simrat Kaur (102203201)</a:t>
            </a:r>
          </a:p>
          <a:p>
            <a:pPr algn="l">
              <a:lnSpc>
                <a:spcPts val="4045"/>
              </a:lnSpc>
            </a:pPr>
          </a:p>
          <a:p>
            <a:pPr algn="l">
              <a:lnSpc>
                <a:spcPts val="4045"/>
              </a:lnSpc>
            </a:pPr>
          </a:p>
        </p:txBody>
      </p:sp>
      <p:sp>
        <p:nvSpPr>
          <p:cNvPr name="TextBox 19" id="19"/>
          <p:cNvSpPr txBox="true"/>
          <p:nvPr/>
        </p:nvSpPr>
        <p:spPr>
          <a:xfrm rot="0">
            <a:off x="1752928" y="4305167"/>
            <a:ext cx="10756200" cy="1771916"/>
          </a:xfrm>
          <a:prstGeom prst="rect">
            <a:avLst/>
          </a:prstGeom>
        </p:spPr>
        <p:txBody>
          <a:bodyPr anchor="t" rtlCol="false" tIns="0" lIns="0" bIns="0" rIns="0">
            <a:spAutoFit/>
          </a:bodyPr>
          <a:lstStyle/>
          <a:p>
            <a:pPr algn="l">
              <a:lnSpc>
                <a:spcPts val="11813"/>
              </a:lnSpc>
            </a:pPr>
            <a:r>
              <a:rPr lang="en-US" sz="12306">
                <a:solidFill>
                  <a:srgbClr val="1C5739"/>
                </a:solidFill>
                <a:latin typeface="Codec Pro ExtraBold"/>
                <a:ea typeface="Codec Pro ExtraBold"/>
                <a:cs typeface="Codec Pro ExtraBold"/>
                <a:sym typeface="Codec Pro ExtraBold"/>
              </a:rPr>
              <a:t>AGRIBOT</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633448" y="374453"/>
            <a:ext cx="17021103" cy="3970203"/>
            <a:chOff x="0" y="0"/>
            <a:chExt cx="4482924" cy="1045650"/>
          </a:xfrm>
        </p:grpSpPr>
        <p:sp>
          <p:nvSpPr>
            <p:cNvPr name="Freeform 4" id="4"/>
            <p:cNvSpPr/>
            <p:nvPr/>
          </p:nvSpPr>
          <p:spPr>
            <a:xfrm flipH="false" flipV="false" rot="0">
              <a:off x="0" y="0"/>
              <a:ext cx="4482924" cy="1045650"/>
            </a:xfrm>
            <a:custGeom>
              <a:avLst/>
              <a:gdLst/>
              <a:ahLst/>
              <a:cxnLst/>
              <a:rect r="r" b="b" t="t" l="l"/>
              <a:pathLst>
                <a:path h="1045650" w="4482924">
                  <a:moveTo>
                    <a:pt x="0" y="0"/>
                  </a:moveTo>
                  <a:lnTo>
                    <a:pt x="4482924" y="0"/>
                  </a:lnTo>
                  <a:lnTo>
                    <a:pt x="4482924" y="1045650"/>
                  </a:lnTo>
                  <a:lnTo>
                    <a:pt x="0" y="1045650"/>
                  </a:lnTo>
                  <a:close/>
                </a:path>
              </a:pathLst>
            </a:custGeom>
            <a:solidFill>
              <a:srgbClr val="1C5739"/>
            </a:solidFill>
          </p:spPr>
        </p:sp>
        <p:sp>
          <p:nvSpPr>
            <p:cNvPr name="TextBox 5" id="5"/>
            <p:cNvSpPr txBox="true"/>
            <p:nvPr/>
          </p:nvSpPr>
          <p:spPr>
            <a:xfrm>
              <a:off x="0" y="-19050"/>
              <a:ext cx="4482924" cy="1064700"/>
            </a:xfrm>
            <a:prstGeom prst="rect">
              <a:avLst/>
            </a:prstGeom>
          </p:spPr>
          <p:txBody>
            <a:bodyPr anchor="ctr" rtlCol="false" tIns="50800" lIns="50800" bIns="50800" rIns="50800"/>
            <a:lstStyle/>
            <a:p>
              <a:pPr algn="ctr">
                <a:lnSpc>
                  <a:spcPts val="2859"/>
                </a:lnSpc>
              </a:pPr>
            </a:p>
            <a:p>
              <a:pPr algn="ctr">
                <a:lnSpc>
                  <a:spcPts val="2859"/>
                </a:lnSpc>
              </a:pPr>
            </a:p>
          </p:txBody>
        </p:sp>
      </p:grpSp>
      <p:sp>
        <p:nvSpPr>
          <p:cNvPr name="Freeform 6" id="6"/>
          <p:cNvSpPr/>
          <p:nvPr/>
        </p:nvSpPr>
        <p:spPr>
          <a:xfrm flipH="false" flipV="false" rot="0">
            <a:off x="667020" y="395051"/>
            <a:ext cx="16933642" cy="3949605"/>
          </a:xfrm>
          <a:custGeom>
            <a:avLst/>
            <a:gdLst/>
            <a:ahLst/>
            <a:cxnLst/>
            <a:rect r="r" b="b" t="t" l="l"/>
            <a:pathLst>
              <a:path h="3949605" w="16933642">
                <a:moveTo>
                  <a:pt x="0" y="0"/>
                </a:moveTo>
                <a:lnTo>
                  <a:pt x="16933643" y="0"/>
                </a:lnTo>
                <a:lnTo>
                  <a:pt x="16933643" y="3949605"/>
                </a:lnTo>
                <a:lnTo>
                  <a:pt x="0" y="3949605"/>
                </a:lnTo>
                <a:lnTo>
                  <a:pt x="0" y="0"/>
                </a:lnTo>
                <a:close/>
              </a:path>
            </a:pathLst>
          </a:custGeom>
          <a:blipFill>
            <a:blip r:embed="rId3">
              <a:alphaModFix amt="18000"/>
            </a:blip>
            <a:stretch>
              <a:fillRect l="0" t="-92914" r="0" b="-92914"/>
            </a:stretch>
          </a:blipFill>
        </p:spPr>
      </p:sp>
      <p:sp>
        <p:nvSpPr>
          <p:cNvPr name="Freeform 7" id="7"/>
          <p:cNvSpPr/>
          <p:nvPr/>
        </p:nvSpPr>
        <p:spPr>
          <a:xfrm flipH="false" flipV="false" rot="0">
            <a:off x="8272437" y="5143500"/>
            <a:ext cx="9382115" cy="4213368"/>
          </a:xfrm>
          <a:custGeom>
            <a:avLst/>
            <a:gdLst/>
            <a:ahLst/>
            <a:cxnLst/>
            <a:rect r="r" b="b" t="t" l="l"/>
            <a:pathLst>
              <a:path h="4213368" w="9382115">
                <a:moveTo>
                  <a:pt x="0" y="0"/>
                </a:moveTo>
                <a:lnTo>
                  <a:pt x="9382115" y="0"/>
                </a:lnTo>
                <a:lnTo>
                  <a:pt x="9382115" y="4213368"/>
                </a:lnTo>
                <a:lnTo>
                  <a:pt x="0" y="4213368"/>
                </a:lnTo>
                <a:lnTo>
                  <a:pt x="0" y="0"/>
                </a:lnTo>
                <a:close/>
              </a:path>
            </a:pathLst>
          </a:custGeom>
          <a:blipFill>
            <a:blip r:embed="rId4"/>
            <a:stretch>
              <a:fillRect l="0" t="0" r="-20455" b="-583"/>
            </a:stretch>
          </a:blipFill>
        </p:spPr>
      </p:sp>
      <p:sp>
        <p:nvSpPr>
          <p:cNvPr name="TextBox 8" id="8"/>
          <p:cNvSpPr txBox="true"/>
          <p:nvPr/>
        </p:nvSpPr>
        <p:spPr>
          <a:xfrm rot="0">
            <a:off x="4375955" y="742950"/>
            <a:ext cx="9515774" cy="3241562"/>
          </a:xfrm>
          <a:prstGeom prst="rect">
            <a:avLst/>
          </a:prstGeom>
        </p:spPr>
        <p:txBody>
          <a:bodyPr anchor="t" rtlCol="false" tIns="0" lIns="0" bIns="0" rIns="0">
            <a:spAutoFit/>
          </a:bodyPr>
          <a:lstStyle/>
          <a:p>
            <a:pPr algn="ctr">
              <a:lnSpc>
                <a:spcPts val="12468"/>
              </a:lnSpc>
            </a:pPr>
            <a:r>
              <a:rPr lang="en-US" sz="9034" spc="885">
                <a:solidFill>
                  <a:srgbClr val="FFFFFF"/>
                </a:solidFill>
                <a:latin typeface="Codec Pro ExtraBold"/>
                <a:ea typeface="Codec Pro ExtraBold"/>
                <a:cs typeface="Codec Pro ExtraBold"/>
                <a:sym typeface="Codec Pro ExtraBold"/>
              </a:rPr>
              <a:t>EVALUATION </a:t>
            </a:r>
          </a:p>
          <a:p>
            <a:pPr algn="ctr" marL="0" indent="0" lvl="0">
              <a:lnSpc>
                <a:spcPts val="12468"/>
              </a:lnSpc>
              <a:spcBef>
                <a:spcPct val="0"/>
              </a:spcBef>
            </a:pPr>
            <a:r>
              <a:rPr lang="en-US" sz="9034" spc="885">
                <a:solidFill>
                  <a:srgbClr val="FFFFFF"/>
                </a:solidFill>
                <a:latin typeface="Codec Pro ExtraBold"/>
                <a:ea typeface="Codec Pro ExtraBold"/>
                <a:cs typeface="Codec Pro ExtraBold"/>
                <a:sym typeface="Codec Pro ExtraBold"/>
              </a:rPr>
              <a:t>PARAMETERS</a:t>
            </a:r>
          </a:p>
        </p:txBody>
      </p:sp>
      <p:sp>
        <p:nvSpPr>
          <p:cNvPr name="TextBox 9" id="9"/>
          <p:cNvSpPr txBox="true"/>
          <p:nvPr/>
        </p:nvSpPr>
        <p:spPr>
          <a:xfrm rot="0">
            <a:off x="667020" y="4763322"/>
            <a:ext cx="7100043" cy="4422031"/>
          </a:xfrm>
          <a:prstGeom prst="rect">
            <a:avLst/>
          </a:prstGeom>
        </p:spPr>
        <p:txBody>
          <a:bodyPr anchor="t" rtlCol="false" tIns="0" lIns="0" bIns="0" rIns="0">
            <a:spAutoFit/>
          </a:bodyPr>
          <a:lstStyle/>
          <a:p>
            <a:pPr algn="just">
              <a:lnSpc>
                <a:spcPts val="3120"/>
              </a:lnSpc>
            </a:pPr>
            <a:r>
              <a:rPr lang="en-US" sz="2229" b="true">
                <a:solidFill>
                  <a:srgbClr val="000000"/>
                </a:solidFill>
                <a:latin typeface="Canva Sans Bold"/>
                <a:ea typeface="Canva Sans Bold"/>
                <a:cs typeface="Canva Sans Bold"/>
                <a:sym typeface="Canva Sans Bold"/>
              </a:rPr>
              <a:t>1. BLEU Score (Billingual Evaluation Understudy)</a:t>
            </a:r>
          </a:p>
          <a:p>
            <a:pPr algn="just">
              <a:lnSpc>
                <a:spcPts val="3120"/>
              </a:lnSpc>
            </a:pPr>
            <a:r>
              <a:rPr lang="en-US" sz="2229">
                <a:solidFill>
                  <a:srgbClr val="000000"/>
                </a:solidFill>
                <a:latin typeface="Canva Sans"/>
                <a:ea typeface="Canva Sans"/>
                <a:cs typeface="Canva Sans"/>
                <a:sym typeface="Canva Sans"/>
              </a:rPr>
              <a:t>BLEU measures how closely a machine-translated text matches reference translations.</a:t>
            </a:r>
          </a:p>
          <a:p>
            <a:pPr algn="just">
              <a:lnSpc>
                <a:spcPts val="3120"/>
              </a:lnSpc>
            </a:pPr>
            <a:r>
              <a:rPr lang="en-US" sz="2229">
                <a:solidFill>
                  <a:srgbClr val="000000"/>
                </a:solidFill>
                <a:latin typeface="Canva Sans"/>
                <a:ea typeface="Canva Sans"/>
                <a:cs typeface="Canva Sans"/>
                <a:sym typeface="Canva Sans"/>
              </a:rPr>
              <a:t>STEPS-</a:t>
            </a:r>
          </a:p>
          <a:p>
            <a:pPr algn="just" marL="962559" indent="-320853" lvl="2">
              <a:lnSpc>
                <a:spcPts val="3120"/>
              </a:lnSpc>
              <a:buAutoNum type="alphaLcPeriod" startAt="1"/>
            </a:pPr>
            <a:r>
              <a:rPr lang="en-US" sz="2229">
                <a:solidFill>
                  <a:srgbClr val="000000"/>
                </a:solidFill>
                <a:latin typeface="Canva Sans"/>
                <a:ea typeface="Canva Sans"/>
                <a:cs typeface="Canva Sans"/>
                <a:sym typeface="Canva Sans"/>
              </a:rPr>
              <a:t>Collect reference translations: Ideally, human-translated versions of the same text in target languages (Hindi, Punjabi).</a:t>
            </a:r>
          </a:p>
          <a:p>
            <a:pPr algn="just" marL="962559" indent="-320853" lvl="2">
              <a:lnSpc>
                <a:spcPts val="3120"/>
              </a:lnSpc>
              <a:buAutoNum type="alphaLcPeriod" startAt="1"/>
            </a:pPr>
            <a:r>
              <a:rPr lang="en-US" sz="2229">
                <a:solidFill>
                  <a:srgbClr val="000000"/>
                </a:solidFill>
                <a:latin typeface="Canva Sans"/>
                <a:ea typeface="Canva Sans"/>
                <a:cs typeface="Canva Sans"/>
                <a:sym typeface="Canva Sans"/>
              </a:rPr>
              <a:t>Compare the machine translations (from Google Translate) with these reference translations.</a:t>
            </a:r>
          </a:p>
          <a:p>
            <a:pPr algn="just">
              <a:lnSpc>
                <a:spcPts val="3897"/>
              </a:lnSpc>
            </a:pP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633448" y="374453"/>
            <a:ext cx="17021103" cy="3970203"/>
            <a:chOff x="0" y="0"/>
            <a:chExt cx="4482924" cy="1045650"/>
          </a:xfrm>
        </p:grpSpPr>
        <p:sp>
          <p:nvSpPr>
            <p:cNvPr name="Freeform 4" id="4"/>
            <p:cNvSpPr/>
            <p:nvPr/>
          </p:nvSpPr>
          <p:spPr>
            <a:xfrm flipH="false" flipV="false" rot="0">
              <a:off x="0" y="0"/>
              <a:ext cx="4482924" cy="1045650"/>
            </a:xfrm>
            <a:custGeom>
              <a:avLst/>
              <a:gdLst/>
              <a:ahLst/>
              <a:cxnLst/>
              <a:rect r="r" b="b" t="t" l="l"/>
              <a:pathLst>
                <a:path h="1045650" w="4482924">
                  <a:moveTo>
                    <a:pt x="0" y="0"/>
                  </a:moveTo>
                  <a:lnTo>
                    <a:pt x="4482924" y="0"/>
                  </a:lnTo>
                  <a:lnTo>
                    <a:pt x="4482924" y="1045650"/>
                  </a:lnTo>
                  <a:lnTo>
                    <a:pt x="0" y="1045650"/>
                  </a:lnTo>
                  <a:close/>
                </a:path>
              </a:pathLst>
            </a:custGeom>
            <a:solidFill>
              <a:srgbClr val="1C5739"/>
            </a:solidFill>
          </p:spPr>
        </p:sp>
        <p:sp>
          <p:nvSpPr>
            <p:cNvPr name="TextBox 5" id="5"/>
            <p:cNvSpPr txBox="true"/>
            <p:nvPr/>
          </p:nvSpPr>
          <p:spPr>
            <a:xfrm>
              <a:off x="0" y="-19050"/>
              <a:ext cx="4482924" cy="1064700"/>
            </a:xfrm>
            <a:prstGeom prst="rect">
              <a:avLst/>
            </a:prstGeom>
          </p:spPr>
          <p:txBody>
            <a:bodyPr anchor="ctr" rtlCol="false" tIns="50800" lIns="50800" bIns="50800" rIns="50800"/>
            <a:lstStyle/>
            <a:p>
              <a:pPr algn="ctr">
                <a:lnSpc>
                  <a:spcPts val="2859"/>
                </a:lnSpc>
              </a:pPr>
            </a:p>
            <a:p>
              <a:pPr algn="ctr">
                <a:lnSpc>
                  <a:spcPts val="2859"/>
                </a:lnSpc>
              </a:pPr>
            </a:p>
          </p:txBody>
        </p:sp>
      </p:grpSp>
      <p:sp>
        <p:nvSpPr>
          <p:cNvPr name="Freeform 6" id="6"/>
          <p:cNvSpPr/>
          <p:nvPr/>
        </p:nvSpPr>
        <p:spPr>
          <a:xfrm flipH="false" flipV="false" rot="0">
            <a:off x="667020" y="395051"/>
            <a:ext cx="16933642" cy="3949605"/>
          </a:xfrm>
          <a:custGeom>
            <a:avLst/>
            <a:gdLst/>
            <a:ahLst/>
            <a:cxnLst/>
            <a:rect r="r" b="b" t="t" l="l"/>
            <a:pathLst>
              <a:path h="3949605" w="16933642">
                <a:moveTo>
                  <a:pt x="0" y="0"/>
                </a:moveTo>
                <a:lnTo>
                  <a:pt x="16933643" y="0"/>
                </a:lnTo>
                <a:lnTo>
                  <a:pt x="16933643" y="3949605"/>
                </a:lnTo>
                <a:lnTo>
                  <a:pt x="0" y="3949605"/>
                </a:lnTo>
                <a:lnTo>
                  <a:pt x="0" y="0"/>
                </a:lnTo>
                <a:close/>
              </a:path>
            </a:pathLst>
          </a:custGeom>
          <a:blipFill>
            <a:blip r:embed="rId3">
              <a:alphaModFix amt="18000"/>
            </a:blip>
            <a:stretch>
              <a:fillRect l="0" t="-92914" r="0" b="-92914"/>
            </a:stretch>
          </a:blipFill>
        </p:spPr>
      </p:sp>
      <p:sp>
        <p:nvSpPr>
          <p:cNvPr name="Freeform 7" id="7"/>
          <p:cNvSpPr/>
          <p:nvPr/>
        </p:nvSpPr>
        <p:spPr>
          <a:xfrm flipH="false" flipV="false" rot="0">
            <a:off x="3089267" y="5376738"/>
            <a:ext cx="14565284" cy="4525534"/>
          </a:xfrm>
          <a:custGeom>
            <a:avLst/>
            <a:gdLst/>
            <a:ahLst/>
            <a:cxnLst/>
            <a:rect r="r" b="b" t="t" l="l"/>
            <a:pathLst>
              <a:path h="4525534" w="14565284">
                <a:moveTo>
                  <a:pt x="0" y="0"/>
                </a:moveTo>
                <a:lnTo>
                  <a:pt x="14565285" y="0"/>
                </a:lnTo>
                <a:lnTo>
                  <a:pt x="14565285" y="4525534"/>
                </a:lnTo>
                <a:lnTo>
                  <a:pt x="0" y="4525534"/>
                </a:lnTo>
                <a:lnTo>
                  <a:pt x="0" y="0"/>
                </a:lnTo>
                <a:close/>
              </a:path>
            </a:pathLst>
          </a:custGeom>
          <a:blipFill>
            <a:blip r:embed="rId4"/>
            <a:stretch>
              <a:fillRect l="0" t="-97" r="-43131" b="-97"/>
            </a:stretch>
          </a:blipFill>
        </p:spPr>
      </p:sp>
      <p:sp>
        <p:nvSpPr>
          <p:cNvPr name="TextBox 8" id="8"/>
          <p:cNvSpPr txBox="true"/>
          <p:nvPr/>
        </p:nvSpPr>
        <p:spPr>
          <a:xfrm rot="0">
            <a:off x="4375955" y="742950"/>
            <a:ext cx="9515774" cy="3241562"/>
          </a:xfrm>
          <a:prstGeom prst="rect">
            <a:avLst/>
          </a:prstGeom>
        </p:spPr>
        <p:txBody>
          <a:bodyPr anchor="t" rtlCol="false" tIns="0" lIns="0" bIns="0" rIns="0">
            <a:spAutoFit/>
          </a:bodyPr>
          <a:lstStyle/>
          <a:p>
            <a:pPr algn="ctr">
              <a:lnSpc>
                <a:spcPts val="12468"/>
              </a:lnSpc>
            </a:pPr>
            <a:r>
              <a:rPr lang="en-US" sz="9034" spc="885">
                <a:solidFill>
                  <a:srgbClr val="FFFFFF"/>
                </a:solidFill>
                <a:latin typeface="Codec Pro ExtraBold"/>
                <a:ea typeface="Codec Pro ExtraBold"/>
                <a:cs typeface="Codec Pro ExtraBold"/>
                <a:sym typeface="Codec Pro ExtraBold"/>
              </a:rPr>
              <a:t>EVALUATION </a:t>
            </a:r>
          </a:p>
          <a:p>
            <a:pPr algn="ctr" marL="0" indent="0" lvl="0">
              <a:lnSpc>
                <a:spcPts val="12468"/>
              </a:lnSpc>
              <a:spcBef>
                <a:spcPct val="0"/>
              </a:spcBef>
            </a:pPr>
            <a:r>
              <a:rPr lang="en-US" sz="9034" spc="885">
                <a:solidFill>
                  <a:srgbClr val="FFFFFF"/>
                </a:solidFill>
                <a:latin typeface="Codec Pro ExtraBold"/>
                <a:ea typeface="Codec Pro ExtraBold"/>
                <a:cs typeface="Codec Pro ExtraBold"/>
                <a:sym typeface="Codec Pro ExtraBold"/>
              </a:rPr>
              <a:t>PARAMETERS</a:t>
            </a:r>
          </a:p>
        </p:txBody>
      </p:sp>
      <p:sp>
        <p:nvSpPr>
          <p:cNvPr name="TextBox 9" id="9"/>
          <p:cNvSpPr txBox="true"/>
          <p:nvPr/>
        </p:nvSpPr>
        <p:spPr>
          <a:xfrm rot="0">
            <a:off x="633448" y="4628007"/>
            <a:ext cx="7654435" cy="2451160"/>
          </a:xfrm>
          <a:prstGeom prst="rect">
            <a:avLst/>
          </a:prstGeom>
        </p:spPr>
        <p:txBody>
          <a:bodyPr anchor="t" rtlCol="false" tIns="0" lIns="0" bIns="0" rIns="0">
            <a:spAutoFit/>
          </a:bodyPr>
          <a:lstStyle/>
          <a:p>
            <a:pPr algn="l">
              <a:lnSpc>
                <a:spcPts val="3823"/>
              </a:lnSpc>
            </a:pPr>
            <a:r>
              <a:rPr lang="en-US" sz="2730" b="true">
                <a:solidFill>
                  <a:srgbClr val="000000"/>
                </a:solidFill>
                <a:latin typeface="Canva Sans Bold"/>
                <a:ea typeface="Canva Sans Bold"/>
                <a:cs typeface="Canva Sans Bold"/>
                <a:sym typeface="Canva Sans Bold"/>
              </a:rPr>
              <a:t>2. Performance Metrics</a:t>
            </a:r>
          </a:p>
          <a:p>
            <a:pPr algn="l">
              <a:lnSpc>
                <a:spcPts val="3823"/>
              </a:lnSpc>
            </a:pPr>
            <a:r>
              <a:rPr lang="en-US" sz="2730">
                <a:solidFill>
                  <a:srgbClr val="000000"/>
                </a:solidFill>
                <a:latin typeface="Canva Sans"/>
                <a:ea typeface="Canva Sans"/>
                <a:cs typeface="Canva Sans"/>
                <a:sym typeface="Canva Sans"/>
              </a:rPr>
              <a:t>1.Precision</a:t>
            </a:r>
          </a:p>
          <a:p>
            <a:pPr algn="l">
              <a:lnSpc>
                <a:spcPts val="3823"/>
              </a:lnSpc>
            </a:pPr>
            <a:r>
              <a:rPr lang="en-US" sz="2730">
                <a:solidFill>
                  <a:srgbClr val="000000"/>
                </a:solidFill>
                <a:latin typeface="Canva Sans"/>
                <a:ea typeface="Canva Sans"/>
                <a:cs typeface="Canva Sans"/>
                <a:sym typeface="Canva Sans"/>
              </a:rPr>
              <a:t>2.Recall</a:t>
            </a:r>
          </a:p>
          <a:p>
            <a:pPr algn="l">
              <a:lnSpc>
                <a:spcPts val="3823"/>
              </a:lnSpc>
            </a:pPr>
            <a:r>
              <a:rPr lang="en-US" sz="2730">
                <a:solidFill>
                  <a:srgbClr val="000000"/>
                </a:solidFill>
                <a:latin typeface="Canva Sans"/>
                <a:ea typeface="Canva Sans"/>
                <a:cs typeface="Canva Sans"/>
                <a:sym typeface="Canva Sans"/>
              </a:rPr>
              <a:t>3.F1-Score</a:t>
            </a:r>
          </a:p>
          <a:p>
            <a:pPr algn="l">
              <a:lnSpc>
                <a:spcPts val="4202"/>
              </a:lnSpc>
            </a:pP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826432">
            <a:off x="-18353104" y="-3567159"/>
            <a:ext cx="21026341" cy="12831921"/>
            <a:chOff x="0" y="0"/>
            <a:chExt cx="5537802" cy="3379601"/>
          </a:xfrm>
        </p:grpSpPr>
        <p:sp>
          <p:nvSpPr>
            <p:cNvPr name="Freeform 4" id="4"/>
            <p:cNvSpPr/>
            <p:nvPr/>
          </p:nvSpPr>
          <p:spPr>
            <a:xfrm flipH="false" flipV="false" rot="0">
              <a:off x="0" y="0"/>
              <a:ext cx="5537802" cy="3379601"/>
            </a:xfrm>
            <a:custGeom>
              <a:avLst/>
              <a:gdLst/>
              <a:ahLst/>
              <a:cxnLst/>
              <a:rect r="r" b="b" t="t" l="l"/>
              <a:pathLst>
                <a:path h="3379601" w="5537802">
                  <a:moveTo>
                    <a:pt x="0" y="0"/>
                  </a:moveTo>
                  <a:lnTo>
                    <a:pt x="5537802" y="0"/>
                  </a:lnTo>
                  <a:lnTo>
                    <a:pt x="5537802" y="3379601"/>
                  </a:lnTo>
                  <a:lnTo>
                    <a:pt x="0" y="3379601"/>
                  </a:lnTo>
                  <a:close/>
                </a:path>
              </a:pathLst>
            </a:custGeom>
            <a:solidFill>
              <a:srgbClr val="1C5739"/>
            </a:solidFill>
          </p:spPr>
        </p:sp>
        <p:sp>
          <p:nvSpPr>
            <p:cNvPr name="TextBox 5" id="5"/>
            <p:cNvSpPr txBox="true"/>
            <p:nvPr/>
          </p:nvSpPr>
          <p:spPr>
            <a:xfrm>
              <a:off x="0" y="-19050"/>
              <a:ext cx="5537802" cy="3398651"/>
            </a:xfrm>
            <a:prstGeom prst="rect">
              <a:avLst/>
            </a:prstGeom>
          </p:spPr>
          <p:txBody>
            <a:bodyPr anchor="ctr" rtlCol="false" tIns="50800" lIns="50800" bIns="50800" rIns="50800"/>
            <a:lstStyle/>
            <a:p>
              <a:pPr algn="ctr">
                <a:lnSpc>
                  <a:spcPts val="2859"/>
                </a:lnSpc>
              </a:pPr>
            </a:p>
          </p:txBody>
        </p:sp>
      </p:grpSp>
      <p:grpSp>
        <p:nvGrpSpPr>
          <p:cNvPr name="Group 6" id="6"/>
          <p:cNvGrpSpPr/>
          <p:nvPr/>
        </p:nvGrpSpPr>
        <p:grpSpPr>
          <a:xfrm rot="773821">
            <a:off x="3741572" y="-4834013"/>
            <a:ext cx="313833" cy="8482349"/>
            <a:chOff x="0" y="0"/>
            <a:chExt cx="82656" cy="2234034"/>
          </a:xfrm>
        </p:grpSpPr>
        <p:sp>
          <p:nvSpPr>
            <p:cNvPr name="Freeform 7" id="7"/>
            <p:cNvSpPr/>
            <p:nvPr/>
          </p:nvSpPr>
          <p:spPr>
            <a:xfrm flipH="false" flipV="false" rot="0">
              <a:off x="0" y="0"/>
              <a:ext cx="82656" cy="2234034"/>
            </a:xfrm>
            <a:custGeom>
              <a:avLst/>
              <a:gdLst/>
              <a:ahLst/>
              <a:cxnLst/>
              <a:rect r="r" b="b" t="t" l="l"/>
              <a:pathLst>
                <a:path h="2234034" w="82656">
                  <a:moveTo>
                    <a:pt x="0" y="0"/>
                  </a:moveTo>
                  <a:lnTo>
                    <a:pt x="82656" y="0"/>
                  </a:lnTo>
                  <a:lnTo>
                    <a:pt x="82656" y="2234034"/>
                  </a:lnTo>
                  <a:lnTo>
                    <a:pt x="0" y="2234034"/>
                  </a:lnTo>
                  <a:close/>
                </a:path>
              </a:pathLst>
            </a:custGeom>
            <a:solidFill>
              <a:srgbClr val="397D5A"/>
            </a:solidFill>
          </p:spPr>
        </p:sp>
        <p:sp>
          <p:nvSpPr>
            <p:cNvPr name="TextBox 8" id="8"/>
            <p:cNvSpPr txBox="true"/>
            <p:nvPr/>
          </p:nvSpPr>
          <p:spPr>
            <a:xfrm>
              <a:off x="0" y="-19050"/>
              <a:ext cx="82656" cy="2253084"/>
            </a:xfrm>
            <a:prstGeom prst="rect">
              <a:avLst/>
            </a:prstGeom>
          </p:spPr>
          <p:txBody>
            <a:bodyPr anchor="ctr" rtlCol="false" tIns="50800" lIns="50800" bIns="50800" rIns="50800"/>
            <a:lstStyle/>
            <a:p>
              <a:pPr algn="ctr">
                <a:lnSpc>
                  <a:spcPts val="2859"/>
                </a:lnSpc>
              </a:pPr>
            </a:p>
          </p:txBody>
        </p:sp>
      </p:grpSp>
      <p:sp>
        <p:nvSpPr>
          <p:cNvPr name="Freeform 9" id="9"/>
          <p:cNvSpPr/>
          <p:nvPr/>
        </p:nvSpPr>
        <p:spPr>
          <a:xfrm flipH="false" flipV="false" rot="0">
            <a:off x="1028700" y="1850099"/>
            <a:ext cx="16449072" cy="8121729"/>
          </a:xfrm>
          <a:custGeom>
            <a:avLst/>
            <a:gdLst/>
            <a:ahLst/>
            <a:cxnLst/>
            <a:rect r="r" b="b" t="t" l="l"/>
            <a:pathLst>
              <a:path h="8121729" w="16449072">
                <a:moveTo>
                  <a:pt x="0" y="0"/>
                </a:moveTo>
                <a:lnTo>
                  <a:pt x="16449072" y="0"/>
                </a:lnTo>
                <a:lnTo>
                  <a:pt x="16449072" y="8121729"/>
                </a:lnTo>
                <a:lnTo>
                  <a:pt x="0" y="8121729"/>
                </a:lnTo>
                <a:lnTo>
                  <a:pt x="0" y="0"/>
                </a:lnTo>
                <a:close/>
              </a:path>
            </a:pathLst>
          </a:custGeom>
          <a:blipFill>
            <a:blip r:embed="rId3"/>
            <a:stretch>
              <a:fillRect l="0" t="0" r="0" b="0"/>
            </a:stretch>
          </a:blipFill>
        </p:spPr>
      </p:sp>
      <p:sp>
        <p:nvSpPr>
          <p:cNvPr name="TextBox 10" id="10"/>
          <p:cNvSpPr txBox="true"/>
          <p:nvPr/>
        </p:nvSpPr>
        <p:spPr>
          <a:xfrm rot="0">
            <a:off x="5378908" y="269875"/>
            <a:ext cx="10556874" cy="1289050"/>
          </a:xfrm>
          <a:prstGeom prst="rect">
            <a:avLst/>
          </a:prstGeom>
        </p:spPr>
        <p:txBody>
          <a:bodyPr anchor="t" rtlCol="false" tIns="0" lIns="0" bIns="0" rIns="0">
            <a:spAutoFit/>
          </a:bodyPr>
          <a:lstStyle/>
          <a:p>
            <a:pPr algn="ctr">
              <a:lnSpc>
                <a:spcPts val="9799"/>
              </a:lnSpc>
            </a:pPr>
            <a:r>
              <a:rPr lang="en-US" sz="6999" u="sng">
                <a:solidFill>
                  <a:srgbClr val="242424"/>
                </a:solidFill>
                <a:latin typeface="Codec Pro ExtraBold"/>
                <a:ea typeface="Codec Pro ExtraBold"/>
                <a:cs typeface="Codec Pro ExtraBold"/>
                <a:sym typeface="Codec Pro ExtraBold"/>
              </a:rPr>
              <a:t>Django App Screenshots</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826432">
            <a:off x="-18353104" y="-3567159"/>
            <a:ext cx="21026341" cy="12831921"/>
            <a:chOff x="0" y="0"/>
            <a:chExt cx="5537802" cy="3379601"/>
          </a:xfrm>
        </p:grpSpPr>
        <p:sp>
          <p:nvSpPr>
            <p:cNvPr name="Freeform 4" id="4"/>
            <p:cNvSpPr/>
            <p:nvPr/>
          </p:nvSpPr>
          <p:spPr>
            <a:xfrm flipH="false" flipV="false" rot="0">
              <a:off x="0" y="0"/>
              <a:ext cx="5537802" cy="3379601"/>
            </a:xfrm>
            <a:custGeom>
              <a:avLst/>
              <a:gdLst/>
              <a:ahLst/>
              <a:cxnLst/>
              <a:rect r="r" b="b" t="t" l="l"/>
              <a:pathLst>
                <a:path h="3379601" w="5537802">
                  <a:moveTo>
                    <a:pt x="0" y="0"/>
                  </a:moveTo>
                  <a:lnTo>
                    <a:pt x="5537802" y="0"/>
                  </a:lnTo>
                  <a:lnTo>
                    <a:pt x="5537802" y="3379601"/>
                  </a:lnTo>
                  <a:lnTo>
                    <a:pt x="0" y="3379601"/>
                  </a:lnTo>
                  <a:close/>
                </a:path>
              </a:pathLst>
            </a:custGeom>
            <a:solidFill>
              <a:srgbClr val="1C5739"/>
            </a:solidFill>
          </p:spPr>
        </p:sp>
        <p:sp>
          <p:nvSpPr>
            <p:cNvPr name="TextBox 5" id="5"/>
            <p:cNvSpPr txBox="true"/>
            <p:nvPr/>
          </p:nvSpPr>
          <p:spPr>
            <a:xfrm>
              <a:off x="0" y="-19050"/>
              <a:ext cx="5537802" cy="3398651"/>
            </a:xfrm>
            <a:prstGeom prst="rect">
              <a:avLst/>
            </a:prstGeom>
          </p:spPr>
          <p:txBody>
            <a:bodyPr anchor="ctr" rtlCol="false" tIns="50800" lIns="50800" bIns="50800" rIns="50800"/>
            <a:lstStyle/>
            <a:p>
              <a:pPr algn="ctr">
                <a:lnSpc>
                  <a:spcPts val="2859"/>
                </a:lnSpc>
              </a:pPr>
            </a:p>
          </p:txBody>
        </p:sp>
      </p:grpSp>
      <p:grpSp>
        <p:nvGrpSpPr>
          <p:cNvPr name="Group 6" id="6"/>
          <p:cNvGrpSpPr/>
          <p:nvPr/>
        </p:nvGrpSpPr>
        <p:grpSpPr>
          <a:xfrm rot="773821">
            <a:off x="3741572" y="-4834013"/>
            <a:ext cx="313833" cy="8482349"/>
            <a:chOff x="0" y="0"/>
            <a:chExt cx="82656" cy="2234034"/>
          </a:xfrm>
        </p:grpSpPr>
        <p:sp>
          <p:nvSpPr>
            <p:cNvPr name="Freeform 7" id="7"/>
            <p:cNvSpPr/>
            <p:nvPr/>
          </p:nvSpPr>
          <p:spPr>
            <a:xfrm flipH="false" flipV="false" rot="0">
              <a:off x="0" y="0"/>
              <a:ext cx="82656" cy="2234034"/>
            </a:xfrm>
            <a:custGeom>
              <a:avLst/>
              <a:gdLst/>
              <a:ahLst/>
              <a:cxnLst/>
              <a:rect r="r" b="b" t="t" l="l"/>
              <a:pathLst>
                <a:path h="2234034" w="82656">
                  <a:moveTo>
                    <a:pt x="0" y="0"/>
                  </a:moveTo>
                  <a:lnTo>
                    <a:pt x="82656" y="0"/>
                  </a:lnTo>
                  <a:lnTo>
                    <a:pt x="82656" y="2234034"/>
                  </a:lnTo>
                  <a:lnTo>
                    <a:pt x="0" y="2234034"/>
                  </a:lnTo>
                  <a:close/>
                </a:path>
              </a:pathLst>
            </a:custGeom>
            <a:solidFill>
              <a:srgbClr val="397D5A"/>
            </a:solidFill>
          </p:spPr>
        </p:sp>
        <p:sp>
          <p:nvSpPr>
            <p:cNvPr name="TextBox 8" id="8"/>
            <p:cNvSpPr txBox="true"/>
            <p:nvPr/>
          </p:nvSpPr>
          <p:spPr>
            <a:xfrm>
              <a:off x="0" y="-19050"/>
              <a:ext cx="82656" cy="2253084"/>
            </a:xfrm>
            <a:prstGeom prst="rect">
              <a:avLst/>
            </a:prstGeom>
          </p:spPr>
          <p:txBody>
            <a:bodyPr anchor="ctr" rtlCol="false" tIns="50800" lIns="50800" bIns="50800" rIns="50800"/>
            <a:lstStyle/>
            <a:p>
              <a:pPr algn="ctr">
                <a:lnSpc>
                  <a:spcPts val="2859"/>
                </a:lnSpc>
              </a:pPr>
            </a:p>
          </p:txBody>
        </p:sp>
      </p:grpSp>
      <p:sp>
        <p:nvSpPr>
          <p:cNvPr name="Freeform 9" id="9"/>
          <p:cNvSpPr/>
          <p:nvPr/>
        </p:nvSpPr>
        <p:spPr>
          <a:xfrm flipH="false" flipV="false" rot="0">
            <a:off x="1033750" y="1028700"/>
            <a:ext cx="7928651" cy="7720524"/>
          </a:xfrm>
          <a:custGeom>
            <a:avLst/>
            <a:gdLst/>
            <a:ahLst/>
            <a:cxnLst/>
            <a:rect r="r" b="b" t="t" l="l"/>
            <a:pathLst>
              <a:path h="7720524" w="7928651">
                <a:moveTo>
                  <a:pt x="0" y="0"/>
                </a:moveTo>
                <a:lnTo>
                  <a:pt x="7928651" y="0"/>
                </a:lnTo>
                <a:lnTo>
                  <a:pt x="7928651" y="7720524"/>
                </a:lnTo>
                <a:lnTo>
                  <a:pt x="0" y="7720524"/>
                </a:lnTo>
                <a:lnTo>
                  <a:pt x="0" y="0"/>
                </a:lnTo>
                <a:close/>
              </a:path>
            </a:pathLst>
          </a:custGeom>
          <a:blipFill>
            <a:blip r:embed="rId3"/>
            <a:stretch>
              <a:fillRect l="0" t="0" r="0" b="0"/>
            </a:stretch>
          </a:blipFill>
        </p:spPr>
      </p:sp>
      <p:sp>
        <p:nvSpPr>
          <p:cNvPr name="Freeform 10" id="10"/>
          <p:cNvSpPr/>
          <p:nvPr/>
        </p:nvSpPr>
        <p:spPr>
          <a:xfrm flipH="false" flipV="false" rot="0">
            <a:off x="10374991" y="1028700"/>
            <a:ext cx="6884309" cy="7720524"/>
          </a:xfrm>
          <a:custGeom>
            <a:avLst/>
            <a:gdLst/>
            <a:ahLst/>
            <a:cxnLst/>
            <a:rect r="r" b="b" t="t" l="l"/>
            <a:pathLst>
              <a:path h="7720524" w="6884309">
                <a:moveTo>
                  <a:pt x="0" y="0"/>
                </a:moveTo>
                <a:lnTo>
                  <a:pt x="6884309" y="0"/>
                </a:lnTo>
                <a:lnTo>
                  <a:pt x="6884309" y="7720524"/>
                </a:lnTo>
                <a:lnTo>
                  <a:pt x="0" y="7720524"/>
                </a:lnTo>
                <a:lnTo>
                  <a:pt x="0" y="0"/>
                </a:lnTo>
                <a:close/>
              </a:path>
            </a:pathLst>
          </a:custGeom>
          <a:blipFill>
            <a:blip r:embed="rId4"/>
            <a:stretch>
              <a:fillRect l="-1072" t="0" r="0" b="0"/>
            </a:stretch>
          </a:blipFill>
        </p:spPr>
      </p:sp>
      <p:sp>
        <p:nvSpPr>
          <p:cNvPr name="TextBox 11" id="11"/>
          <p:cNvSpPr txBox="true"/>
          <p:nvPr/>
        </p:nvSpPr>
        <p:spPr>
          <a:xfrm rot="0">
            <a:off x="6315263" y="8972538"/>
            <a:ext cx="6884309" cy="514375"/>
          </a:xfrm>
          <a:prstGeom prst="rect">
            <a:avLst/>
          </a:prstGeom>
        </p:spPr>
        <p:txBody>
          <a:bodyPr anchor="t" rtlCol="false" tIns="0" lIns="0" bIns="0" rIns="0">
            <a:spAutoFit/>
          </a:bodyPr>
          <a:lstStyle/>
          <a:p>
            <a:pPr algn="ctr">
              <a:lnSpc>
                <a:spcPts val="4200"/>
              </a:lnSpc>
            </a:pPr>
            <a:r>
              <a:rPr lang="en-US" sz="3000" b="true">
                <a:solidFill>
                  <a:srgbClr val="000000"/>
                </a:solidFill>
                <a:latin typeface="Canva Sans Bold"/>
                <a:ea typeface="Canva Sans Bold"/>
                <a:cs typeface="Canva Sans Bold"/>
                <a:sym typeface="Canva Sans Bold"/>
              </a:rPr>
              <a:t>English Prompt</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826432">
            <a:off x="-18353104" y="-3567159"/>
            <a:ext cx="21026341" cy="12831921"/>
            <a:chOff x="0" y="0"/>
            <a:chExt cx="5537802" cy="3379601"/>
          </a:xfrm>
        </p:grpSpPr>
        <p:sp>
          <p:nvSpPr>
            <p:cNvPr name="Freeform 4" id="4"/>
            <p:cNvSpPr/>
            <p:nvPr/>
          </p:nvSpPr>
          <p:spPr>
            <a:xfrm flipH="false" flipV="false" rot="0">
              <a:off x="0" y="0"/>
              <a:ext cx="5537802" cy="3379601"/>
            </a:xfrm>
            <a:custGeom>
              <a:avLst/>
              <a:gdLst/>
              <a:ahLst/>
              <a:cxnLst/>
              <a:rect r="r" b="b" t="t" l="l"/>
              <a:pathLst>
                <a:path h="3379601" w="5537802">
                  <a:moveTo>
                    <a:pt x="0" y="0"/>
                  </a:moveTo>
                  <a:lnTo>
                    <a:pt x="5537802" y="0"/>
                  </a:lnTo>
                  <a:lnTo>
                    <a:pt x="5537802" y="3379601"/>
                  </a:lnTo>
                  <a:lnTo>
                    <a:pt x="0" y="3379601"/>
                  </a:lnTo>
                  <a:close/>
                </a:path>
              </a:pathLst>
            </a:custGeom>
            <a:solidFill>
              <a:srgbClr val="1C5739"/>
            </a:solidFill>
          </p:spPr>
        </p:sp>
        <p:sp>
          <p:nvSpPr>
            <p:cNvPr name="TextBox 5" id="5"/>
            <p:cNvSpPr txBox="true"/>
            <p:nvPr/>
          </p:nvSpPr>
          <p:spPr>
            <a:xfrm>
              <a:off x="0" y="-19050"/>
              <a:ext cx="5537802" cy="3398651"/>
            </a:xfrm>
            <a:prstGeom prst="rect">
              <a:avLst/>
            </a:prstGeom>
          </p:spPr>
          <p:txBody>
            <a:bodyPr anchor="ctr" rtlCol="false" tIns="50800" lIns="50800" bIns="50800" rIns="50800"/>
            <a:lstStyle/>
            <a:p>
              <a:pPr algn="ctr">
                <a:lnSpc>
                  <a:spcPts val="2859"/>
                </a:lnSpc>
              </a:pPr>
            </a:p>
          </p:txBody>
        </p:sp>
      </p:grpSp>
      <p:grpSp>
        <p:nvGrpSpPr>
          <p:cNvPr name="Group 6" id="6"/>
          <p:cNvGrpSpPr/>
          <p:nvPr/>
        </p:nvGrpSpPr>
        <p:grpSpPr>
          <a:xfrm rot="773821">
            <a:off x="3741572" y="-4834013"/>
            <a:ext cx="313833" cy="8482349"/>
            <a:chOff x="0" y="0"/>
            <a:chExt cx="82656" cy="2234034"/>
          </a:xfrm>
        </p:grpSpPr>
        <p:sp>
          <p:nvSpPr>
            <p:cNvPr name="Freeform 7" id="7"/>
            <p:cNvSpPr/>
            <p:nvPr/>
          </p:nvSpPr>
          <p:spPr>
            <a:xfrm flipH="false" flipV="false" rot="0">
              <a:off x="0" y="0"/>
              <a:ext cx="82656" cy="2234034"/>
            </a:xfrm>
            <a:custGeom>
              <a:avLst/>
              <a:gdLst/>
              <a:ahLst/>
              <a:cxnLst/>
              <a:rect r="r" b="b" t="t" l="l"/>
              <a:pathLst>
                <a:path h="2234034" w="82656">
                  <a:moveTo>
                    <a:pt x="0" y="0"/>
                  </a:moveTo>
                  <a:lnTo>
                    <a:pt x="82656" y="0"/>
                  </a:lnTo>
                  <a:lnTo>
                    <a:pt x="82656" y="2234034"/>
                  </a:lnTo>
                  <a:lnTo>
                    <a:pt x="0" y="2234034"/>
                  </a:lnTo>
                  <a:close/>
                </a:path>
              </a:pathLst>
            </a:custGeom>
            <a:solidFill>
              <a:srgbClr val="397D5A"/>
            </a:solidFill>
          </p:spPr>
        </p:sp>
        <p:sp>
          <p:nvSpPr>
            <p:cNvPr name="TextBox 8" id="8"/>
            <p:cNvSpPr txBox="true"/>
            <p:nvPr/>
          </p:nvSpPr>
          <p:spPr>
            <a:xfrm>
              <a:off x="0" y="-19050"/>
              <a:ext cx="82656" cy="2253084"/>
            </a:xfrm>
            <a:prstGeom prst="rect">
              <a:avLst/>
            </a:prstGeom>
          </p:spPr>
          <p:txBody>
            <a:bodyPr anchor="ctr" rtlCol="false" tIns="50800" lIns="50800" bIns="50800" rIns="50800"/>
            <a:lstStyle/>
            <a:p>
              <a:pPr algn="ctr">
                <a:lnSpc>
                  <a:spcPts val="2859"/>
                </a:lnSpc>
              </a:pPr>
            </a:p>
          </p:txBody>
        </p:sp>
      </p:grpSp>
      <p:sp>
        <p:nvSpPr>
          <p:cNvPr name="Freeform 9" id="9"/>
          <p:cNvSpPr/>
          <p:nvPr/>
        </p:nvSpPr>
        <p:spPr>
          <a:xfrm flipH="false" flipV="false" rot="0">
            <a:off x="1201078" y="1096307"/>
            <a:ext cx="7001644" cy="8094386"/>
          </a:xfrm>
          <a:custGeom>
            <a:avLst/>
            <a:gdLst/>
            <a:ahLst/>
            <a:cxnLst/>
            <a:rect r="r" b="b" t="t" l="l"/>
            <a:pathLst>
              <a:path h="8094386" w="7001644">
                <a:moveTo>
                  <a:pt x="0" y="0"/>
                </a:moveTo>
                <a:lnTo>
                  <a:pt x="7001644" y="0"/>
                </a:lnTo>
                <a:lnTo>
                  <a:pt x="7001644" y="8094386"/>
                </a:lnTo>
                <a:lnTo>
                  <a:pt x="0" y="8094386"/>
                </a:lnTo>
                <a:lnTo>
                  <a:pt x="0" y="0"/>
                </a:lnTo>
                <a:close/>
              </a:path>
            </a:pathLst>
          </a:custGeom>
          <a:blipFill>
            <a:blip r:embed="rId3"/>
            <a:stretch>
              <a:fillRect l="0" t="0" r="0" b="0"/>
            </a:stretch>
          </a:blipFill>
        </p:spPr>
      </p:sp>
      <p:sp>
        <p:nvSpPr>
          <p:cNvPr name="Freeform 10" id="10"/>
          <p:cNvSpPr/>
          <p:nvPr/>
        </p:nvSpPr>
        <p:spPr>
          <a:xfrm flipH="false" flipV="false" rot="0">
            <a:off x="9741639" y="1096307"/>
            <a:ext cx="7517661" cy="8094386"/>
          </a:xfrm>
          <a:custGeom>
            <a:avLst/>
            <a:gdLst/>
            <a:ahLst/>
            <a:cxnLst/>
            <a:rect r="r" b="b" t="t" l="l"/>
            <a:pathLst>
              <a:path h="8094386" w="7517661">
                <a:moveTo>
                  <a:pt x="0" y="0"/>
                </a:moveTo>
                <a:lnTo>
                  <a:pt x="7517661" y="0"/>
                </a:lnTo>
                <a:lnTo>
                  <a:pt x="7517661" y="8094386"/>
                </a:lnTo>
                <a:lnTo>
                  <a:pt x="0" y="8094386"/>
                </a:lnTo>
                <a:lnTo>
                  <a:pt x="0" y="0"/>
                </a:lnTo>
                <a:close/>
              </a:path>
            </a:pathLst>
          </a:custGeom>
          <a:blipFill>
            <a:blip r:embed="rId4"/>
            <a:stretch>
              <a:fillRect l="0" t="0" r="0" b="0"/>
            </a:stretch>
          </a:blipFill>
        </p:spPr>
      </p:sp>
      <p:sp>
        <p:nvSpPr>
          <p:cNvPr name="TextBox 11" id="11"/>
          <p:cNvSpPr txBox="true"/>
          <p:nvPr/>
        </p:nvSpPr>
        <p:spPr>
          <a:xfrm rot="0">
            <a:off x="1259746" y="9373381"/>
            <a:ext cx="6884309" cy="514375"/>
          </a:xfrm>
          <a:prstGeom prst="rect">
            <a:avLst/>
          </a:prstGeom>
        </p:spPr>
        <p:txBody>
          <a:bodyPr anchor="t" rtlCol="false" tIns="0" lIns="0" bIns="0" rIns="0">
            <a:spAutoFit/>
          </a:bodyPr>
          <a:lstStyle/>
          <a:p>
            <a:pPr algn="ctr">
              <a:lnSpc>
                <a:spcPts val="4200"/>
              </a:lnSpc>
            </a:pPr>
            <a:r>
              <a:rPr lang="en-US" sz="3000" b="true">
                <a:solidFill>
                  <a:srgbClr val="000000"/>
                </a:solidFill>
                <a:latin typeface="Canva Sans Bold"/>
                <a:ea typeface="Canva Sans Bold"/>
                <a:cs typeface="Canva Sans Bold"/>
                <a:sym typeface="Canva Sans Bold"/>
              </a:rPr>
              <a:t>Hindi Prompt</a:t>
            </a:r>
          </a:p>
        </p:txBody>
      </p:sp>
      <p:sp>
        <p:nvSpPr>
          <p:cNvPr name="TextBox 12" id="12"/>
          <p:cNvSpPr txBox="true"/>
          <p:nvPr/>
        </p:nvSpPr>
        <p:spPr>
          <a:xfrm rot="0">
            <a:off x="9741639" y="9373381"/>
            <a:ext cx="6884309" cy="514375"/>
          </a:xfrm>
          <a:prstGeom prst="rect">
            <a:avLst/>
          </a:prstGeom>
        </p:spPr>
        <p:txBody>
          <a:bodyPr anchor="t" rtlCol="false" tIns="0" lIns="0" bIns="0" rIns="0">
            <a:spAutoFit/>
          </a:bodyPr>
          <a:lstStyle/>
          <a:p>
            <a:pPr algn="ctr">
              <a:lnSpc>
                <a:spcPts val="4200"/>
              </a:lnSpc>
            </a:pPr>
            <a:r>
              <a:rPr lang="en-US" sz="3000" b="true">
                <a:solidFill>
                  <a:srgbClr val="000000"/>
                </a:solidFill>
                <a:latin typeface="Canva Sans Bold"/>
                <a:ea typeface="Canva Sans Bold"/>
                <a:cs typeface="Canva Sans Bold"/>
                <a:sym typeface="Canva Sans Bold"/>
              </a:rPr>
              <a:t>Punjabi Prompt</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29342"/>
            <a:ext cx="9551719" cy="5372843"/>
            <a:chOff x="0" y="0"/>
            <a:chExt cx="6089457" cy="3425320"/>
          </a:xfrm>
        </p:grpSpPr>
        <p:sp>
          <p:nvSpPr>
            <p:cNvPr name="Freeform 3" id="3"/>
            <p:cNvSpPr/>
            <p:nvPr/>
          </p:nvSpPr>
          <p:spPr>
            <a:xfrm flipH="false" flipV="false" rot="0">
              <a:off x="0" y="0"/>
              <a:ext cx="6089457" cy="3425320"/>
            </a:xfrm>
            <a:custGeom>
              <a:avLst/>
              <a:gdLst/>
              <a:ahLst/>
              <a:cxnLst/>
              <a:rect r="r" b="b" t="t" l="l"/>
              <a:pathLst>
                <a:path h="3425320" w="6089457">
                  <a:moveTo>
                    <a:pt x="0" y="3425320"/>
                  </a:moveTo>
                  <a:lnTo>
                    <a:pt x="0" y="0"/>
                  </a:lnTo>
                  <a:lnTo>
                    <a:pt x="6089457" y="0"/>
                  </a:lnTo>
                  <a:cubicBezTo>
                    <a:pt x="4059638" y="1141773"/>
                    <a:pt x="2029819" y="2283546"/>
                    <a:pt x="0" y="3425320"/>
                  </a:cubicBezTo>
                  <a:close/>
                </a:path>
              </a:pathLst>
            </a:custGeom>
            <a:solidFill>
              <a:srgbClr val="F9D549"/>
            </a:solidFill>
          </p:spPr>
        </p:sp>
        <p:sp>
          <p:nvSpPr>
            <p:cNvPr name="Freeform 4" id="4"/>
            <p:cNvSpPr/>
            <p:nvPr/>
          </p:nvSpPr>
          <p:spPr>
            <a:xfrm flipH="false" flipV="false" rot="0">
              <a:off x="0" y="0"/>
              <a:ext cx="6089457" cy="3425320"/>
            </a:xfrm>
            <a:custGeom>
              <a:avLst/>
              <a:gdLst/>
              <a:ahLst/>
              <a:cxnLst/>
              <a:rect r="r" b="b" t="t" l="l"/>
              <a:pathLst>
                <a:path h="3425320" w="6089457">
                  <a:moveTo>
                    <a:pt x="0" y="3425320"/>
                  </a:moveTo>
                  <a:lnTo>
                    <a:pt x="0" y="0"/>
                  </a:lnTo>
                  <a:lnTo>
                    <a:pt x="6089457" y="0"/>
                  </a:lnTo>
                  <a:cubicBezTo>
                    <a:pt x="4059638" y="1141773"/>
                    <a:pt x="2029819" y="2283546"/>
                    <a:pt x="0" y="3425320"/>
                  </a:cubicBezTo>
                  <a:close/>
                </a:path>
              </a:pathLst>
            </a:custGeom>
            <a:blipFill>
              <a:blip r:embed="rId2"/>
              <a:stretch>
                <a:fillRect l="0" t="-83416" r="0" b="-83416"/>
              </a:stretch>
            </a:blipFill>
          </p:spPr>
        </p:sp>
      </p:grpSp>
      <p:grpSp>
        <p:nvGrpSpPr>
          <p:cNvPr name="Group 5" id="5"/>
          <p:cNvGrpSpPr/>
          <p:nvPr/>
        </p:nvGrpSpPr>
        <p:grpSpPr>
          <a:xfrm rot="-1660488">
            <a:off x="-4233206" y="5189176"/>
            <a:ext cx="8282376" cy="404757"/>
            <a:chOff x="0" y="0"/>
            <a:chExt cx="2181367" cy="106603"/>
          </a:xfrm>
        </p:grpSpPr>
        <p:sp>
          <p:nvSpPr>
            <p:cNvPr name="Freeform 6" id="6"/>
            <p:cNvSpPr/>
            <p:nvPr/>
          </p:nvSpPr>
          <p:spPr>
            <a:xfrm flipH="false" flipV="false" rot="0">
              <a:off x="0" y="0"/>
              <a:ext cx="2181366" cy="106603"/>
            </a:xfrm>
            <a:custGeom>
              <a:avLst/>
              <a:gdLst/>
              <a:ahLst/>
              <a:cxnLst/>
              <a:rect r="r" b="b" t="t" l="l"/>
              <a:pathLst>
                <a:path h="106603" w="2181366">
                  <a:moveTo>
                    <a:pt x="0" y="0"/>
                  </a:moveTo>
                  <a:lnTo>
                    <a:pt x="2181366" y="0"/>
                  </a:lnTo>
                  <a:lnTo>
                    <a:pt x="2181366" y="106603"/>
                  </a:lnTo>
                  <a:lnTo>
                    <a:pt x="0" y="106603"/>
                  </a:lnTo>
                  <a:close/>
                </a:path>
              </a:pathLst>
            </a:custGeom>
            <a:solidFill>
              <a:srgbClr val="1C5739"/>
            </a:solidFill>
          </p:spPr>
        </p:sp>
        <p:sp>
          <p:nvSpPr>
            <p:cNvPr name="TextBox 7" id="7"/>
            <p:cNvSpPr txBox="true"/>
            <p:nvPr/>
          </p:nvSpPr>
          <p:spPr>
            <a:xfrm>
              <a:off x="0" y="-19050"/>
              <a:ext cx="2181367" cy="125653"/>
            </a:xfrm>
            <a:prstGeom prst="rect">
              <a:avLst/>
            </a:prstGeom>
          </p:spPr>
          <p:txBody>
            <a:bodyPr anchor="ctr" rtlCol="false" tIns="50800" lIns="50800" bIns="50800" rIns="50800"/>
            <a:lstStyle/>
            <a:p>
              <a:pPr algn="ctr">
                <a:lnSpc>
                  <a:spcPts val="2859"/>
                </a:lnSpc>
              </a:pPr>
            </a:p>
          </p:txBody>
        </p:sp>
      </p:grpSp>
      <p:grpSp>
        <p:nvGrpSpPr>
          <p:cNvPr name="Group 8" id="8"/>
          <p:cNvGrpSpPr/>
          <p:nvPr/>
        </p:nvGrpSpPr>
        <p:grpSpPr>
          <a:xfrm rot="-1747322">
            <a:off x="3921959" y="1003562"/>
            <a:ext cx="8282376" cy="111180"/>
            <a:chOff x="0" y="0"/>
            <a:chExt cx="2181367" cy="29282"/>
          </a:xfrm>
        </p:grpSpPr>
        <p:sp>
          <p:nvSpPr>
            <p:cNvPr name="Freeform 9" id="9"/>
            <p:cNvSpPr/>
            <p:nvPr/>
          </p:nvSpPr>
          <p:spPr>
            <a:xfrm flipH="false" flipV="false" rot="0">
              <a:off x="0" y="0"/>
              <a:ext cx="2181366" cy="29282"/>
            </a:xfrm>
            <a:custGeom>
              <a:avLst/>
              <a:gdLst/>
              <a:ahLst/>
              <a:cxnLst/>
              <a:rect r="r" b="b" t="t" l="l"/>
              <a:pathLst>
                <a:path h="29282" w="2181366">
                  <a:moveTo>
                    <a:pt x="0" y="0"/>
                  </a:moveTo>
                  <a:lnTo>
                    <a:pt x="2181366" y="0"/>
                  </a:lnTo>
                  <a:lnTo>
                    <a:pt x="2181366" y="29282"/>
                  </a:lnTo>
                  <a:lnTo>
                    <a:pt x="0" y="29282"/>
                  </a:lnTo>
                  <a:close/>
                </a:path>
              </a:pathLst>
            </a:custGeom>
            <a:solidFill>
              <a:srgbClr val="1C5739"/>
            </a:solidFill>
          </p:spPr>
        </p:sp>
        <p:sp>
          <p:nvSpPr>
            <p:cNvPr name="TextBox 10" id="10"/>
            <p:cNvSpPr txBox="true"/>
            <p:nvPr/>
          </p:nvSpPr>
          <p:spPr>
            <a:xfrm>
              <a:off x="0" y="-19050"/>
              <a:ext cx="2181367" cy="48332"/>
            </a:xfrm>
            <a:prstGeom prst="rect">
              <a:avLst/>
            </a:prstGeom>
          </p:spPr>
          <p:txBody>
            <a:bodyPr anchor="ctr" rtlCol="false" tIns="50800" lIns="50800" bIns="50800" rIns="50800"/>
            <a:lstStyle/>
            <a:p>
              <a:pPr algn="ctr">
                <a:lnSpc>
                  <a:spcPts val="2859"/>
                </a:lnSpc>
              </a:pPr>
            </a:p>
          </p:txBody>
        </p:sp>
      </p:grpSp>
      <p:sp>
        <p:nvSpPr>
          <p:cNvPr name="Freeform 11" id="11"/>
          <p:cNvSpPr/>
          <p:nvPr/>
        </p:nvSpPr>
        <p:spPr>
          <a:xfrm flipH="false" flipV="false" rot="0">
            <a:off x="8675865" y="1633857"/>
            <a:ext cx="799426" cy="880347"/>
          </a:xfrm>
          <a:custGeom>
            <a:avLst/>
            <a:gdLst/>
            <a:ahLst/>
            <a:cxnLst/>
            <a:rect r="r" b="b" t="t" l="l"/>
            <a:pathLst>
              <a:path h="880347" w="799426">
                <a:moveTo>
                  <a:pt x="0" y="0"/>
                </a:moveTo>
                <a:lnTo>
                  <a:pt x="799426" y="0"/>
                </a:lnTo>
                <a:lnTo>
                  <a:pt x="799426" y="880347"/>
                </a:lnTo>
                <a:lnTo>
                  <a:pt x="0" y="88034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2" id="12"/>
          <p:cNvSpPr/>
          <p:nvPr/>
        </p:nvSpPr>
        <p:spPr>
          <a:xfrm flipH="false" flipV="false" rot="0">
            <a:off x="2172510" y="837271"/>
            <a:ext cx="15859723" cy="8921094"/>
          </a:xfrm>
          <a:custGeom>
            <a:avLst/>
            <a:gdLst/>
            <a:ahLst/>
            <a:cxnLst/>
            <a:rect r="r" b="b" t="t" l="l"/>
            <a:pathLst>
              <a:path h="8921094" w="15859723">
                <a:moveTo>
                  <a:pt x="0" y="0"/>
                </a:moveTo>
                <a:lnTo>
                  <a:pt x="15859723" y="0"/>
                </a:lnTo>
                <a:lnTo>
                  <a:pt x="15859723" y="8921095"/>
                </a:lnTo>
                <a:lnTo>
                  <a:pt x="0" y="8921095"/>
                </a:lnTo>
                <a:lnTo>
                  <a:pt x="0" y="0"/>
                </a:lnTo>
                <a:close/>
              </a:path>
            </a:pathLst>
          </a:custGeom>
          <a:blipFill>
            <a:blip r:embed="rId5"/>
            <a:stretch>
              <a:fillRect l="0" t="0" r="0" b="0"/>
            </a:stretch>
          </a:blipFill>
        </p:spPr>
      </p:sp>
      <p:sp>
        <p:nvSpPr>
          <p:cNvPr name="TextBox 13" id="13"/>
          <p:cNvSpPr txBox="true"/>
          <p:nvPr/>
        </p:nvSpPr>
        <p:spPr>
          <a:xfrm rot="0">
            <a:off x="2813445" y="1118959"/>
            <a:ext cx="5488313" cy="1058372"/>
          </a:xfrm>
          <a:prstGeom prst="rect">
            <a:avLst/>
          </a:prstGeom>
        </p:spPr>
        <p:txBody>
          <a:bodyPr anchor="t" rtlCol="false" tIns="0" lIns="0" bIns="0" rIns="0">
            <a:spAutoFit/>
          </a:bodyPr>
          <a:lstStyle/>
          <a:p>
            <a:pPr algn="l">
              <a:lnSpc>
                <a:spcPts val="7113"/>
              </a:lnSpc>
            </a:pPr>
            <a:r>
              <a:rPr lang="en-US" sz="7184" spc="251">
                <a:solidFill>
                  <a:srgbClr val="040506"/>
                </a:solidFill>
                <a:latin typeface="Codec Pro ExtraBold"/>
                <a:ea typeface="Codec Pro ExtraBold"/>
                <a:cs typeface="Codec Pro ExtraBold"/>
                <a:sym typeface="Codec Pro ExtraBold"/>
              </a:rPr>
              <a:t>Challenges </a:t>
            </a:r>
          </a:p>
        </p:txBody>
      </p:sp>
      <p:sp>
        <p:nvSpPr>
          <p:cNvPr name="TextBox 14" id="14"/>
          <p:cNvSpPr txBox="true"/>
          <p:nvPr/>
        </p:nvSpPr>
        <p:spPr>
          <a:xfrm rot="0">
            <a:off x="2813445" y="2495154"/>
            <a:ext cx="14587916" cy="7530506"/>
          </a:xfrm>
          <a:prstGeom prst="rect">
            <a:avLst/>
          </a:prstGeom>
        </p:spPr>
        <p:txBody>
          <a:bodyPr anchor="t" rtlCol="false" tIns="0" lIns="0" bIns="0" rIns="0">
            <a:spAutoFit/>
          </a:bodyPr>
          <a:lstStyle/>
          <a:p>
            <a:pPr algn="just">
              <a:lnSpc>
                <a:spcPts val="3310"/>
              </a:lnSpc>
            </a:pPr>
            <a:r>
              <a:rPr lang="en-US" sz="2546">
                <a:solidFill>
                  <a:srgbClr val="040506"/>
                </a:solidFill>
                <a:latin typeface="Open Sauce"/>
                <a:ea typeface="Open Sauce"/>
                <a:cs typeface="Open Sauce"/>
                <a:sym typeface="Open Sauce"/>
              </a:rPr>
              <a:t>Initially, we attempted to train a custom model for multilingual translation and query understanding using the following libraries and tools:</a:t>
            </a:r>
          </a:p>
          <a:p>
            <a:pPr algn="just" marL="549854" indent="-274927" lvl="1">
              <a:lnSpc>
                <a:spcPts val="3310"/>
              </a:lnSpc>
              <a:buAutoNum type="arabicPeriod" startAt="1"/>
            </a:pPr>
            <a:r>
              <a:rPr lang="en-US" sz="2546">
                <a:solidFill>
                  <a:srgbClr val="040506"/>
                </a:solidFill>
                <a:latin typeface="Open Sauce"/>
                <a:ea typeface="Open Sauce"/>
                <a:cs typeface="Open Sauce"/>
                <a:sym typeface="Open Sauce"/>
              </a:rPr>
              <a:t>SentenceTransformer:</a:t>
            </a:r>
          </a:p>
          <a:p>
            <a:pPr algn="just" marL="1099707" indent="-366569" lvl="2">
              <a:lnSpc>
                <a:spcPts val="3310"/>
              </a:lnSpc>
              <a:buFont typeface="Arial"/>
              <a:buChar char="⚬"/>
            </a:pPr>
            <a:r>
              <a:rPr lang="en-US" sz="2546">
                <a:solidFill>
                  <a:srgbClr val="040506"/>
                </a:solidFill>
                <a:latin typeface="Open Sauce"/>
                <a:ea typeface="Open Sauce"/>
                <a:cs typeface="Open Sauce"/>
                <a:sym typeface="Open Sauce"/>
              </a:rPr>
              <a:t>Used to generate embeddings for textual data.</a:t>
            </a:r>
          </a:p>
          <a:p>
            <a:pPr algn="just" marL="1099707" indent="-366569" lvl="2">
              <a:lnSpc>
                <a:spcPts val="3310"/>
              </a:lnSpc>
              <a:buFont typeface="Arial"/>
              <a:buChar char="⚬"/>
            </a:pPr>
            <a:r>
              <a:rPr lang="en-US" sz="2546">
                <a:solidFill>
                  <a:srgbClr val="040506"/>
                </a:solidFill>
                <a:latin typeface="Open Sauce"/>
                <a:ea typeface="Open Sauce"/>
                <a:cs typeface="Open Sauce"/>
                <a:sym typeface="Open Sauce"/>
              </a:rPr>
              <a:t>Challenge: Limited performance for multilingual translations, as the model struggled with semantic nuances across diverse languages like Hindi and Punjabi.</a:t>
            </a:r>
          </a:p>
          <a:p>
            <a:pPr algn="just" marL="549854" indent="-274927" lvl="1">
              <a:lnSpc>
                <a:spcPts val="3310"/>
              </a:lnSpc>
              <a:buAutoNum type="arabicPeriod" startAt="1"/>
            </a:pPr>
            <a:r>
              <a:rPr lang="en-US" sz="2546">
                <a:solidFill>
                  <a:srgbClr val="040506"/>
                </a:solidFill>
                <a:latin typeface="Open Sauce"/>
                <a:ea typeface="Open Sauce"/>
                <a:cs typeface="Open Sauce"/>
                <a:sym typeface="Open Sauce"/>
              </a:rPr>
              <a:t>GoogleTrans (Translation):</a:t>
            </a:r>
          </a:p>
          <a:p>
            <a:pPr algn="just" marL="1099707" indent="-366569" lvl="2">
              <a:lnSpc>
                <a:spcPts val="3310"/>
              </a:lnSpc>
              <a:buFont typeface="Arial"/>
              <a:buChar char="⚬"/>
            </a:pPr>
            <a:r>
              <a:rPr lang="en-US" sz="2546">
                <a:solidFill>
                  <a:srgbClr val="040506"/>
                </a:solidFill>
                <a:latin typeface="Open Sauce"/>
                <a:ea typeface="Open Sauce"/>
                <a:cs typeface="Open Sauce"/>
                <a:sym typeface="Open Sauce"/>
              </a:rPr>
              <a:t>Integrated for language translation, but was initially insufficient for handling domain-specific terminologies in agriculture-related queries.</a:t>
            </a:r>
          </a:p>
          <a:p>
            <a:pPr algn="just" marL="549854" indent="-274927" lvl="1">
              <a:lnSpc>
                <a:spcPts val="3310"/>
              </a:lnSpc>
              <a:buAutoNum type="arabicPeriod" startAt="1"/>
            </a:pPr>
            <a:r>
              <a:rPr lang="en-US" sz="2546">
                <a:solidFill>
                  <a:srgbClr val="040506"/>
                </a:solidFill>
                <a:latin typeface="Open Sauce"/>
                <a:ea typeface="Open Sauce"/>
                <a:cs typeface="Open Sauce"/>
                <a:sym typeface="Open Sauce"/>
              </a:rPr>
              <a:t>LangDetect:</a:t>
            </a:r>
          </a:p>
          <a:p>
            <a:pPr algn="just" marL="1099707" indent="-366569" lvl="2">
              <a:lnSpc>
                <a:spcPts val="3310"/>
              </a:lnSpc>
              <a:buFont typeface="Arial"/>
              <a:buChar char="⚬"/>
            </a:pPr>
            <a:r>
              <a:rPr lang="en-US" sz="2546">
                <a:solidFill>
                  <a:srgbClr val="040506"/>
                </a:solidFill>
                <a:latin typeface="Open Sauce"/>
                <a:ea typeface="Open Sauce"/>
                <a:cs typeface="Open Sauce"/>
                <a:sym typeface="Open Sauce"/>
              </a:rPr>
              <a:t>Utilized for language detection.</a:t>
            </a:r>
          </a:p>
          <a:p>
            <a:pPr algn="just" marL="1099707" indent="-366569" lvl="2">
              <a:lnSpc>
                <a:spcPts val="3310"/>
              </a:lnSpc>
              <a:buFont typeface="Arial"/>
              <a:buChar char="⚬"/>
            </a:pPr>
            <a:r>
              <a:rPr lang="en-US" sz="2546">
                <a:solidFill>
                  <a:srgbClr val="040506"/>
                </a:solidFill>
                <a:latin typeface="Open Sauce"/>
                <a:ea typeface="Open Sauce"/>
                <a:cs typeface="Open Sauce"/>
                <a:sym typeface="Open Sauce"/>
              </a:rPr>
              <a:t>Challenge: It occasionally produced incorrect language predictions for short or ambiguous inputs, leading to misinterpretations.</a:t>
            </a:r>
          </a:p>
          <a:p>
            <a:pPr algn="just" marL="549854" indent="-274927" lvl="1">
              <a:lnSpc>
                <a:spcPts val="3310"/>
              </a:lnSpc>
              <a:buAutoNum type="arabicPeriod" startAt="1"/>
            </a:pPr>
            <a:r>
              <a:rPr lang="en-US" sz="2546">
                <a:solidFill>
                  <a:srgbClr val="040506"/>
                </a:solidFill>
                <a:latin typeface="Open Sauce"/>
                <a:ea typeface="Open Sauce"/>
                <a:cs typeface="Open Sauce"/>
                <a:sym typeface="Open Sauce"/>
              </a:rPr>
              <a:t>Cosine Similarity (Text Matching):</a:t>
            </a:r>
          </a:p>
          <a:p>
            <a:pPr algn="just" marL="1099707" indent="-366569" lvl="2">
              <a:lnSpc>
                <a:spcPts val="3310"/>
              </a:lnSpc>
              <a:buFont typeface="Arial"/>
              <a:buChar char="⚬"/>
            </a:pPr>
            <a:r>
              <a:rPr lang="en-US" sz="2546">
                <a:solidFill>
                  <a:srgbClr val="040506"/>
                </a:solidFill>
                <a:latin typeface="Open Sauce"/>
                <a:ea typeface="Open Sauce"/>
                <a:cs typeface="Open Sauce"/>
                <a:sym typeface="Open Sauce"/>
              </a:rPr>
              <a:t>Explored for retrieving the most relevant responses by comparing embeddings.</a:t>
            </a:r>
          </a:p>
          <a:p>
            <a:pPr algn="just" marL="1099707" indent="-366569" lvl="2">
              <a:lnSpc>
                <a:spcPts val="3310"/>
              </a:lnSpc>
              <a:buFont typeface="Arial"/>
              <a:buChar char="⚬"/>
            </a:pPr>
            <a:r>
              <a:rPr lang="en-US" sz="2546">
                <a:solidFill>
                  <a:srgbClr val="040506"/>
                </a:solidFill>
                <a:latin typeface="Open Sauce"/>
                <a:ea typeface="Open Sauce"/>
                <a:cs typeface="Open Sauce"/>
                <a:sym typeface="Open Sauce"/>
              </a:rPr>
              <a:t>Challenge: Required a large dataset of high-quality embeddings, which was computationally expensive and less scalable for multiple languages.</a:t>
            </a:r>
          </a:p>
          <a:p>
            <a:pPr algn="just">
              <a:lnSpc>
                <a:spcPts val="3310"/>
              </a:lnSpc>
              <a:spcBef>
                <a:spcPct val="0"/>
              </a:spcBef>
            </a:pP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29342"/>
            <a:ext cx="9551719" cy="5372843"/>
            <a:chOff x="0" y="0"/>
            <a:chExt cx="6089457" cy="3425320"/>
          </a:xfrm>
        </p:grpSpPr>
        <p:sp>
          <p:nvSpPr>
            <p:cNvPr name="Freeform 3" id="3"/>
            <p:cNvSpPr/>
            <p:nvPr/>
          </p:nvSpPr>
          <p:spPr>
            <a:xfrm flipH="false" flipV="false" rot="0">
              <a:off x="0" y="0"/>
              <a:ext cx="6089457" cy="3425320"/>
            </a:xfrm>
            <a:custGeom>
              <a:avLst/>
              <a:gdLst/>
              <a:ahLst/>
              <a:cxnLst/>
              <a:rect r="r" b="b" t="t" l="l"/>
              <a:pathLst>
                <a:path h="3425320" w="6089457">
                  <a:moveTo>
                    <a:pt x="0" y="3425320"/>
                  </a:moveTo>
                  <a:lnTo>
                    <a:pt x="0" y="0"/>
                  </a:lnTo>
                  <a:lnTo>
                    <a:pt x="6089457" y="0"/>
                  </a:lnTo>
                  <a:cubicBezTo>
                    <a:pt x="4059638" y="1141773"/>
                    <a:pt x="2029819" y="2283546"/>
                    <a:pt x="0" y="3425320"/>
                  </a:cubicBezTo>
                  <a:close/>
                </a:path>
              </a:pathLst>
            </a:custGeom>
            <a:solidFill>
              <a:srgbClr val="F9D549"/>
            </a:solidFill>
          </p:spPr>
        </p:sp>
        <p:sp>
          <p:nvSpPr>
            <p:cNvPr name="Freeform 4" id="4"/>
            <p:cNvSpPr/>
            <p:nvPr/>
          </p:nvSpPr>
          <p:spPr>
            <a:xfrm flipH="false" flipV="false" rot="0">
              <a:off x="0" y="0"/>
              <a:ext cx="6089457" cy="3425320"/>
            </a:xfrm>
            <a:custGeom>
              <a:avLst/>
              <a:gdLst/>
              <a:ahLst/>
              <a:cxnLst/>
              <a:rect r="r" b="b" t="t" l="l"/>
              <a:pathLst>
                <a:path h="3425320" w="6089457">
                  <a:moveTo>
                    <a:pt x="0" y="3425320"/>
                  </a:moveTo>
                  <a:lnTo>
                    <a:pt x="0" y="0"/>
                  </a:lnTo>
                  <a:lnTo>
                    <a:pt x="6089457" y="0"/>
                  </a:lnTo>
                  <a:cubicBezTo>
                    <a:pt x="4059638" y="1141773"/>
                    <a:pt x="2029819" y="2283546"/>
                    <a:pt x="0" y="3425320"/>
                  </a:cubicBezTo>
                  <a:close/>
                </a:path>
              </a:pathLst>
            </a:custGeom>
            <a:blipFill>
              <a:blip r:embed="rId2"/>
              <a:stretch>
                <a:fillRect l="0" t="-83416" r="0" b="-83416"/>
              </a:stretch>
            </a:blipFill>
          </p:spPr>
        </p:sp>
      </p:grpSp>
      <p:grpSp>
        <p:nvGrpSpPr>
          <p:cNvPr name="Group 5" id="5"/>
          <p:cNvGrpSpPr/>
          <p:nvPr/>
        </p:nvGrpSpPr>
        <p:grpSpPr>
          <a:xfrm rot="-1660488">
            <a:off x="-4233206" y="5189176"/>
            <a:ext cx="8282376" cy="404757"/>
            <a:chOff x="0" y="0"/>
            <a:chExt cx="2181367" cy="106603"/>
          </a:xfrm>
        </p:grpSpPr>
        <p:sp>
          <p:nvSpPr>
            <p:cNvPr name="Freeform 6" id="6"/>
            <p:cNvSpPr/>
            <p:nvPr/>
          </p:nvSpPr>
          <p:spPr>
            <a:xfrm flipH="false" flipV="false" rot="0">
              <a:off x="0" y="0"/>
              <a:ext cx="2181366" cy="106603"/>
            </a:xfrm>
            <a:custGeom>
              <a:avLst/>
              <a:gdLst/>
              <a:ahLst/>
              <a:cxnLst/>
              <a:rect r="r" b="b" t="t" l="l"/>
              <a:pathLst>
                <a:path h="106603" w="2181366">
                  <a:moveTo>
                    <a:pt x="0" y="0"/>
                  </a:moveTo>
                  <a:lnTo>
                    <a:pt x="2181366" y="0"/>
                  </a:lnTo>
                  <a:lnTo>
                    <a:pt x="2181366" y="106603"/>
                  </a:lnTo>
                  <a:lnTo>
                    <a:pt x="0" y="106603"/>
                  </a:lnTo>
                  <a:close/>
                </a:path>
              </a:pathLst>
            </a:custGeom>
            <a:solidFill>
              <a:srgbClr val="1C5739"/>
            </a:solidFill>
          </p:spPr>
        </p:sp>
        <p:sp>
          <p:nvSpPr>
            <p:cNvPr name="TextBox 7" id="7"/>
            <p:cNvSpPr txBox="true"/>
            <p:nvPr/>
          </p:nvSpPr>
          <p:spPr>
            <a:xfrm>
              <a:off x="0" y="-19050"/>
              <a:ext cx="2181367" cy="125653"/>
            </a:xfrm>
            <a:prstGeom prst="rect">
              <a:avLst/>
            </a:prstGeom>
          </p:spPr>
          <p:txBody>
            <a:bodyPr anchor="ctr" rtlCol="false" tIns="50800" lIns="50800" bIns="50800" rIns="50800"/>
            <a:lstStyle/>
            <a:p>
              <a:pPr algn="ctr">
                <a:lnSpc>
                  <a:spcPts val="2859"/>
                </a:lnSpc>
              </a:pPr>
            </a:p>
          </p:txBody>
        </p:sp>
      </p:grpSp>
      <p:grpSp>
        <p:nvGrpSpPr>
          <p:cNvPr name="Group 8" id="8"/>
          <p:cNvGrpSpPr/>
          <p:nvPr/>
        </p:nvGrpSpPr>
        <p:grpSpPr>
          <a:xfrm rot="-1747322">
            <a:off x="3921959" y="1003562"/>
            <a:ext cx="8282376" cy="111180"/>
            <a:chOff x="0" y="0"/>
            <a:chExt cx="2181367" cy="29282"/>
          </a:xfrm>
        </p:grpSpPr>
        <p:sp>
          <p:nvSpPr>
            <p:cNvPr name="Freeform 9" id="9"/>
            <p:cNvSpPr/>
            <p:nvPr/>
          </p:nvSpPr>
          <p:spPr>
            <a:xfrm flipH="false" flipV="false" rot="0">
              <a:off x="0" y="0"/>
              <a:ext cx="2181366" cy="29282"/>
            </a:xfrm>
            <a:custGeom>
              <a:avLst/>
              <a:gdLst/>
              <a:ahLst/>
              <a:cxnLst/>
              <a:rect r="r" b="b" t="t" l="l"/>
              <a:pathLst>
                <a:path h="29282" w="2181366">
                  <a:moveTo>
                    <a:pt x="0" y="0"/>
                  </a:moveTo>
                  <a:lnTo>
                    <a:pt x="2181366" y="0"/>
                  </a:lnTo>
                  <a:lnTo>
                    <a:pt x="2181366" y="29282"/>
                  </a:lnTo>
                  <a:lnTo>
                    <a:pt x="0" y="29282"/>
                  </a:lnTo>
                  <a:close/>
                </a:path>
              </a:pathLst>
            </a:custGeom>
            <a:solidFill>
              <a:srgbClr val="1C5739"/>
            </a:solidFill>
          </p:spPr>
        </p:sp>
        <p:sp>
          <p:nvSpPr>
            <p:cNvPr name="TextBox 10" id="10"/>
            <p:cNvSpPr txBox="true"/>
            <p:nvPr/>
          </p:nvSpPr>
          <p:spPr>
            <a:xfrm>
              <a:off x="0" y="-19050"/>
              <a:ext cx="2181367" cy="48332"/>
            </a:xfrm>
            <a:prstGeom prst="rect">
              <a:avLst/>
            </a:prstGeom>
          </p:spPr>
          <p:txBody>
            <a:bodyPr anchor="ctr" rtlCol="false" tIns="50800" lIns="50800" bIns="50800" rIns="50800"/>
            <a:lstStyle/>
            <a:p>
              <a:pPr algn="ctr">
                <a:lnSpc>
                  <a:spcPts val="2859"/>
                </a:lnSpc>
              </a:pPr>
            </a:p>
          </p:txBody>
        </p:sp>
      </p:grpSp>
      <p:sp>
        <p:nvSpPr>
          <p:cNvPr name="Freeform 11" id="11"/>
          <p:cNvSpPr/>
          <p:nvPr/>
        </p:nvSpPr>
        <p:spPr>
          <a:xfrm flipH="false" flipV="false" rot="0">
            <a:off x="8675865" y="1633857"/>
            <a:ext cx="799426" cy="880347"/>
          </a:xfrm>
          <a:custGeom>
            <a:avLst/>
            <a:gdLst/>
            <a:ahLst/>
            <a:cxnLst/>
            <a:rect r="r" b="b" t="t" l="l"/>
            <a:pathLst>
              <a:path h="880347" w="799426">
                <a:moveTo>
                  <a:pt x="0" y="0"/>
                </a:moveTo>
                <a:lnTo>
                  <a:pt x="799426" y="0"/>
                </a:lnTo>
                <a:lnTo>
                  <a:pt x="799426" y="880347"/>
                </a:lnTo>
                <a:lnTo>
                  <a:pt x="0" y="88034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2" id="12"/>
          <p:cNvSpPr/>
          <p:nvPr/>
        </p:nvSpPr>
        <p:spPr>
          <a:xfrm flipH="false" flipV="false" rot="0">
            <a:off x="2172510" y="837271"/>
            <a:ext cx="15859723" cy="8921094"/>
          </a:xfrm>
          <a:custGeom>
            <a:avLst/>
            <a:gdLst/>
            <a:ahLst/>
            <a:cxnLst/>
            <a:rect r="r" b="b" t="t" l="l"/>
            <a:pathLst>
              <a:path h="8921094" w="15859723">
                <a:moveTo>
                  <a:pt x="0" y="0"/>
                </a:moveTo>
                <a:lnTo>
                  <a:pt x="15859723" y="0"/>
                </a:lnTo>
                <a:lnTo>
                  <a:pt x="15859723" y="8921095"/>
                </a:lnTo>
                <a:lnTo>
                  <a:pt x="0" y="8921095"/>
                </a:lnTo>
                <a:lnTo>
                  <a:pt x="0" y="0"/>
                </a:lnTo>
                <a:close/>
              </a:path>
            </a:pathLst>
          </a:custGeom>
          <a:blipFill>
            <a:blip r:embed="rId5"/>
            <a:stretch>
              <a:fillRect l="0" t="0" r="0" b="0"/>
            </a:stretch>
          </a:blipFill>
        </p:spPr>
      </p:sp>
      <p:sp>
        <p:nvSpPr>
          <p:cNvPr name="TextBox 13" id="13"/>
          <p:cNvSpPr txBox="true"/>
          <p:nvPr/>
        </p:nvSpPr>
        <p:spPr>
          <a:xfrm rot="0">
            <a:off x="2813445" y="1118959"/>
            <a:ext cx="5488313" cy="1058372"/>
          </a:xfrm>
          <a:prstGeom prst="rect">
            <a:avLst/>
          </a:prstGeom>
        </p:spPr>
        <p:txBody>
          <a:bodyPr anchor="t" rtlCol="false" tIns="0" lIns="0" bIns="0" rIns="0">
            <a:spAutoFit/>
          </a:bodyPr>
          <a:lstStyle/>
          <a:p>
            <a:pPr algn="l">
              <a:lnSpc>
                <a:spcPts val="7113"/>
              </a:lnSpc>
            </a:pPr>
            <a:r>
              <a:rPr lang="en-US" sz="7184" spc="251">
                <a:solidFill>
                  <a:srgbClr val="040506"/>
                </a:solidFill>
                <a:latin typeface="Codec Pro ExtraBold"/>
                <a:ea typeface="Codec Pro ExtraBold"/>
                <a:cs typeface="Codec Pro ExtraBold"/>
                <a:sym typeface="Codec Pro ExtraBold"/>
              </a:rPr>
              <a:t>Challenges </a:t>
            </a:r>
          </a:p>
        </p:txBody>
      </p:sp>
      <p:sp>
        <p:nvSpPr>
          <p:cNvPr name="TextBox 14" id="14"/>
          <p:cNvSpPr txBox="true"/>
          <p:nvPr/>
        </p:nvSpPr>
        <p:spPr>
          <a:xfrm rot="0">
            <a:off x="2813445" y="2495154"/>
            <a:ext cx="14793354" cy="6272378"/>
          </a:xfrm>
          <a:prstGeom prst="rect">
            <a:avLst/>
          </a:prstGeom>
        </p:spPr>
        <p:txBody>
          <a:bodyPr anchor="t" rtlCol="false" tIns="0" lIns="0" bIns="0" rIns="0">
            <a:spAutoFit/>
          </a:bodyPr>
          <a:lstStyle/>
          <a:p>
            <a:pPr algn="just">
              <a:lnSpc>
                <a:spcPts val="3357"/>
              </a:lnSpc>
            </a:pPr>
            <a:r>
              <a:rPr lang="en-US" sz="2582">
                <a:solidFill>
                  <a:srgbClr val="040506"/>
                </a:solidFill>
                <a:latin typeface="Open Sauce"/>
                <a:ea typeface="Open Sauce"/>
                <a:cs typeface="Open Sauce"/>
                <a:sym typeface="Open Sauce"/>
              </a:rPr>
              <a:t>Why Training the Model Failed?</a:t>
            </a:r>
          </a:p>
          <a:p>
            <a:pPr algn="just" marL="557597" indent="-278798" lvl="1">
              <a:lnSpc>
                <a:spcPts val="3357"/>
              </a:lnSpc>
              <a:buFont typeface="Arial"/>
              <a:buChar char="•"/>
            </a:pPr>
            <a:r>
              <a:rPr lang="en-US" sz="2582">
                <a:solidFill>
                  <a:srgbClr val="040506"/>
                </a:solidFill>
                <a:latin typeface="Open Sauce"/>
                <a:ea typeface="Open Sauce"/>
                <a:cs typeface="Open Sauce"/>
                <a:sym typeface="Open Sauce"/>
              </a:rPr>
              <a:t>Dataset Limitations: Lack of domain-specific multilingual datasets hindered accurate training.</a:t>
            </a:r>
          </a:p>
          <a:p>
            <a:pPr algn="just" marL="557597" indent="-278798" lvl="1">
              <a:lnSpc>
                <a:spcPts val="3357"/>
              </a:lnSpc>
              <a:buFont typeface="Arial"/>
              <a:buChar char="•"/>
            </a:pPr>
            <a:r>
              <a:rPr lang="en-US" sz="2582">
                <a:solidFill>
                  <a:srgbClr val="040506"/>
                </a:solidFill>
                <a:latin typeface="Open Sauce"/>
                <a:ea typeface="Open Sauce"/>
                <a:cs typeface="Open Sauce"/>
                <a:sym typeface="Open Sauce"/>
              </a:rPr>
              <a:t>Resource Constraints: Training deep learning models for translation and semantic understanding demands extensive computational resources and time.</a:t>
            </a:r>
          </a:p>
          <a:p>
            <a:pPr algn="just" marL="557597" indent="-278798" lvl="1">
              <a:lnSpc>
                <a:spcPts val="3357"/>
              </a:lnSpc>
              <a:buFont typeface="Arial"/>
              <a:buChar char="•"/>
            </a:pPr>
            <a:r>
              <a:rPr lang="en-US" sz="2582">
                <a:solidFill>
                  <a:srgbClr val="040506"/>
                </a:solidFill>
                <a:latin typeface="Open Sauce"/>
                <a:ea typeface="Open Sauce"/>
                <a:cs typeface="Open Sauce"/>
                <a:sym typeface="Open Sauce"/>
              </a:rPr>
              <a:t>Complexity of Multilingual Understanding: Capturing nuances, grammar, and cultural context in translations across English, Hindi, and Punjabi proved challenging for the custom model.</a:t>
            </a:r>
          </a:p>
          <a:p>
            <a:pPr algn="just">
              <a:lnSpc>
                <a:spcPts val="3357"/>
              </a:lnSpc>
            </a:pPr>
          </a:p>
          <a:p>
            <a:pPr algn="just">
              <a:lnSpc>
                <a:spcPts val="3357"/>
              </a:lnSpc>
            </a:pPr>
            <a:r>
              <a:rPr lang="en-US" sz="2582">
                <a:solidFill>
                  <a:srgbClr val="040506"/>
                </a:solidFill>
                <a:latin typeface="Open Sauce"/>
                <a:ea typeface="Open Sauce"/>
                <a:cs typeface="Open Sauce"/>
                <a:sym typeface="Open Sauce"/>
              </a:rPr>
              <a:t>Resolution</a:t>
            </a:r>
          </a:p>
          <a:p>
            <a:pPr algn="just">
              <a:lnSpc>
                <a:spcPts val="3357"/>
              </a:lnSpc>
            </a:pPr>
            <a:r>
              <a:rPr lang="en-US" sz="2582">
                <a:solidFill>
                  <a:srgbClr val="040506"/>
                </a:solidFill>
                <a:latin typeface="Open Sauce"/>
                <a:ea typeface="Open Sauce"/>
                <a:cs typeface="Open Sauce"/>
                <a:sym typeface="Open Sauce"/>
              </a:rPr>
              <a:t>We opted to leverage Google Translate's pre-trained NMT models instead, as they are highly optimized for multilingual translation tasks. By integrating these advanced models, we ensured efficient, accurate, and context-aware translations without the need for extensive training.</a:t>
            </a:r>
          </a:p>
          <a:p>
            <a:pPr algn="just">
              <a:lnSpc>
                <a:spcPts val="3357"/>
              </a:lnSpc>
              <a:spcBef>
                <a:spcPct val="0"/>
              </a:spcBef>
            </a:pP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633448" y="374453"/>
            <a:ext cx="17021103" cy="3970203"/>
            <a:chOff x="0" y="0"/>
            <a:chExt cx="4482924" cy="1045650"/>
          </a:xfrm>
        </p:grpSpPr>
        <p:sp>
          <p:nvSpPr>
            <p:cNvPr name="Freeform 4" id="4"/>
            <p:cNvSpPr/>
            <p:nvPr/>
          </p:nvSpPr>
          <p:spPr>
            <a:xfrm flipH="false" flipV="false" rot="0">
              <a:off x="0" y="0"/>
              <a:ext cx="4482924" cy="1045650"/>
            </a:xfrm>
            <a:custGeom>
              <a:avLst/>
              <a:gdLst/>
              <a:ahLst/>
              <a:cxnLst/>
              <a:rect r="r" b="b" t="t" l="l"/>
              <a:pathLst>
                <a:path h="1045650" w="4482924">
                  <a:moveTo>
                    <a:pt x="0" y="0"/>
                  </a:moveTo>
                  <a:lnTo>
                    <a:pt x="4482924" y="0"/>
                  </a:lnTo>
                  <a:lnTo>
                    <a:pt x="4482924" y="1045650"/>
                  </a:lnTo>
                  <a:lnTo>
                    <a:pt x="0" y="1045650"/>
                  </a:lnTo>
                  <a:close/>
                </a:path>
              </a:pathLst>
            </a:custGeom>
            <a:solidFill>
              <a:srgbClr val="1C5739"/>
            </a:solidFill>
          </p:spPr>
        </p:sp>
        <p:sp>
          <p:nvSpPr>
            <p:cNvPr name="TextBox 5" id="5"/>
            <p:cNvSpPr txBox="true"/>
            <p:nvPr/>
          </p:nvSpPr>
          <p:spPr>
            <a:xfrm>
              <a:off x="0" y="-19050"/>
              <a:ext cx="4482924" cy="1064700"/>
            </a:xfrm>
            <a:prstGeom prst="rect">
              <a:avLst/>
            </a:prstGeom>
          </p:spPr>
          <p:txBody>
            <a:bodyPr anchor="ctr" rtlCol="false" tIns="50800" lIns="50800" bIns="50800" rIns="50800"/>
            <a:lstStyle/>
            <a:p>
              <a:pPr algn="ctr">
                <a:lnSpc>
                  <a:spcPts val="2859"/>
                </a:lnSpc>
              </a:pPr>
            </a:p>
            <a:p>
              <a:pPr algn="ctr">
                <a:lnSpc>
                  <a:spcPts val="2859"/>
                </a:lnSpc>
              </a:pPr>
            </a:p>
          </p:txBody>
        </p:sp>
      </p:grpSp>
      <p:sp>
        <p:nvSpPr>
          <p:cNvPr name="Freeform 6" id="6"/>
          <p:cNvSpPr/>
          <p:nvPr/>
        </p:nvSpPr>
        <p:spPr>
          <a:xfrm flipH="false" flipV="false" rot="0">
            <a:off x="667020" y="395051"/>
            <a:ext cx="16933642" cy="3949605"/>
          </a:xfrm>
          <a:custGeom>
            <a:avLst/>
            <a:gdLst/>
            <a:ahLst/>
            <a:cxnLst/>
            <a:rect r="r" b="b" t="t" l="l"/>
            <a:pathLst>
              <a:path h="3949605" w="16933642">
                <a:moveTo>
                  <a:pt x="0" y="0"/>
                </a:moveTo>
                <a:lnTo>
                  <a:pt x="16933643" y="0"/>
                </a:lnTo>
                <a:lnTo>
                  <a:pt x="16933643" y="3949605"/>
                </a:lnTo>
                <a:lnTo>
                  <a:pt x="0" y="3949605"/>
                </a:lnTo>
                <a:lnTo>
                  <a:pt x="0" y="0"/>
                </a:lnTo>
                <a:close/>
              </a:path>
            </a:pathLst>
          </a:custGeom>
          <a:blipFill>
            <a:blip r:embed="rId3">
              <a:alphaModFix amt="18000"/>
            </a:blip>
            <a:stretch>
              <a:fillRect l="0" t="-92914" r="0" b="-92914"/>
            </a:stretch>
          </a:blipFill>
        </p:spPr>
      </p:sp>
      <p:sp>
        <p:nvSpPr>
          <p:cNvPr name="TextBox 7" id="7"/>
          <p:cNvSpPr txBox="true"/>
          <p:nvPr/>
        </p:nvSpPr>
        <p:spPr>
          <a:xfrm rot="0">
            <a:off x="4375955" y="1396785"/>
            <a:ext cx="9515774" cy="1660387"/>
          </a:xfrm>
          <a:prstGeom prst="rect">
            <a:avLst/>
          </a:prstGeom>
        </p:spPr>
        <p:txBody>
          <a:bodyPr anchor="t" rtlCol="false" tIns="0" lIns="0" bIns="0" rIns="0">
            <a:spAutoFit/>
          </a:bodyPr>
          <a:lstStyle/>
          <a:p>
            <a:pPr algn="ctr" marL="0" indent="0" lvl="0">
              <a:lnSpc>
                <a:spcPts val="12468"/>
              </a:lnSpc>
              <a:spcBef>
                <a:spcPct val="0"/>
              </a:spcBef>
            </a:pPr>
            <a:r>
              <a:rPr lang="en-US" sz="9034" spc="885">
                <a:solidFill>
                  <a:srgbClr val="FFFFFF"/>
                </a:solidFill>
                <a:latin typeface="Codec Pro ExtraBold"/>
                <a:ea typeface="Codec Pro ExtraBold"/>
                <a:cs typeface="Codec Pro ExtraBold"/>
                <a:sym typeface="Codec Pro ExtraBold"/>
              </a:rPr>
              <a:t>CONCLUSION</a:t>
            </a:r>
          </a:p>
        </p:txBody>
      </p:sp>
      <p:sp>
        <p:nvSpPr>
          <p:cNvPr name="TextBox 8" id="8"/>
          <p:cNvSpPr txBox="true"/>
          <p:nvPr/>
        </p:nvSpPr>
        <p:spPr>
          <a:xfrm rot="0">
            <a:off x="633448" y="4655274"/>
            <a:ext cx="17021103" cy="5807134"/>
          </a:xfrm>
          <a:prstGeom prst="rect">
            <a:avLst/>
          </a:prstGeom>
        </p:spPr>
        <p:txBody>
          <a:bodyPr anchor="t" rtlCol="false" tIns="0" lIns="0" bIns="0" rIns="0">
            <a:spAutoFit/>
          </a:bodyPr>
          <a:lstStyle/>
          <a:p>
            <a:pPr algn="just">
              <a:lnSpc>
                <a:spcPts val="3846"/>
              </a:lnSpc>
            </a:pPr>
            <a:r>
              <a:rPr lang="en-US" sz="2747">
                <a:solidFill>
                  <a:srgbClr val="000000"/>
                </a:solidFill>
                <a:latin typeface="Canva Sans"/>
                <a:ea typeface="Canva Sans"/>
                <a:cs typeface="Canva Sans"/>
                <a:sym typeface="Canva Sans"/>
              </a:rPr>
              <a:t>This project successfully demonstrates the integration of Neural Machine Translation (NMT) with Natural Language Processing (NLP) to develop a multilingual system capable of handling English, Hindi, and Punjabi queries. By leveraging pre-trained models like Google Translate, we achieved efficient, context-aware translations without the need for resource-intensive training.</a:t>
            </a:r>
          </a:p>
          <a:p>
            <a:pPr algn="just">
              <a:lnSpc>
                <a:spcPts val="3846"/>
              </a:lnSpc>
            </a:pPr>
            <a:r>
              <a:rPr lang="en-US" sz="2747">
                <a:solidFill>
                  <a:srgbClr val="000000"/>
                </a:solidFill>
                <a:latin typeface="Canva Sans"/>
                <a:ea typeface="Canva Sans"/>
                <a:cs typeface="Canva Sans"/>
                <a:sym typeface="Canva Sans"/>
              </a:rPr>
              <a:t> </a:t>
            </a:r>
          </a:p>
          <a:p>
            <a:pPr algn="just">
              <a:lnSpc>
                <a:spcPts val="3846"/>
              </a:lnSpc>
            </a:pPr>
            <a:r>
              <a:rPr lang="en-US" sz="2747" b="true">
                <a:solidFill>
                  <a:srgbClr val="000000"/>
                </a:solidFill>
                <a:latin typeface="Canva Sans Bold"/>
                <a:ea typeface="Canva Sans Bold"/>
                <a:cs typeface="Canva Sans Bold"/>
                <a:sym typeface="Canva Sans Bold"/>
              </a:rPr>
              <a:t>Future Scope</a:t>
            </a:r>
          </a:p>
          <a:p>
            <a:pPr algn="just" marL="593220" indent="-296610" lvl="1">
              <a:lnSpc>
                <a:spcPts val="3846"/>
              </a:lnSpc>
              <a:buAutoNum type="arabicPeriod" startAt="1"/>
            </a:pPr>
            <a:r>
              <a:rPr lang="en-US" sz="2747">
                <a:solidFill>
                  <a:srgbClr val="000000"/>
                </a:solidFill>
                <a:latin typeface="Canva Sans"/>
                <a:ea typeface="Canva Sans"/>
                <a:cs typeface="Canva Sans"/>
                <a:sym typeface="Canva Sans"/>
              </a:rPr>
              <a:t>Domain-Specific Enhancements: Develop or fine-tune models tailored to agriculture-related queries for improved accuracy.</a:t>
            </a:r>
          </a:p>
          <a:p>
            <a:pPr algn="just" marL="593220" indent="-296610" lvl="1">
              <a:lnSpc>
                <a:spcPts val="3846"/>
              </a:lnSpc>
              <a:buAutoNum type="arabicPeriod" startAt="1"/>
            </a:pPr>
            <a:r>
              <a:rPr lang="en-US" sz="2747">
                <a:solidFill>
                  <a:srgbClr val="000000"/>
                </a:solidFill>
                <a:latin typeface="Canva Sans"/>
                <a:ea typeface="Canva Sans"/>
                <a:cs typeface="Canva Sans"/>
                <a:sym typeface="Canva Sans"/>
              </a:rPr>
              <a:t>Voice to Text recognition: Add voice to text recognition in our chatbot.</a:t>
            </a:r>
          </a:p>
          <a:p>
            <a:pPr algn="just" marL="593220" indent="-296610" lvl="1">
              <a:lnSpc>
                <a:spcPts val="3846"/>
              </a:lnSpc>
              <a:buAutoNum type="arabicPeriod" startAt="1"/>
            </a:pPr>
            <a:r>
              <a:rPr lang="en-US" sz="2747">
                <a:solidFill>
                  <a:srgbClr val="000000"/>
                </a:solidFill>
                <a:latin typeface="Canva Sans"/>
                <a:ea typeface="Canva Sans"/>
                <a:cs typeface="Canva Sans"/>
                <a:sym typeface="Canva Sans"/>
              </a:rPr>
              <a:t>Feedback Learning: Implement user feedback mechanisms for continuous improvement in translation quality and response relevance.</a:t>
            </a:r>
          </a:p>
          <a:p>
            <a:pPr algn="just">
              <a:lnSpc>
                <a:spcPts val="3846"/>
              </a:lnSpc>
            </a:pPr>
          </a:p>
        </p:txBody>
      </p:sp>
    </p:spTree>
  </p:cSld>
  <p:clrMapOvr>
    <a:masterClrMapping/>
  </p:clrMapOvr>
</p:sld>
</file>

<file path=ppt/slides/slide18.xml><?xml version="1.0" encoding="utf-8"?>
<p:sld xmlns:p="http://schemas.openxmlformats.org/presentationml/2006/main" xmlns:a="http://schemas.openxmlformats.org/drawingml/2006/main">
  <p:cSld>
    <p:bg>
      <p:bgPr>
        <a:solidFill>
          <a:srgbClr val="FDFBFB"/>
        </a:solidFill>
      </p:bgPr>
    </p:bg>
    <p:spTree>
      <p:nvGrpSpPr>
        <p:cNvPr id="1" name=""/>
        <p:cNvGrpSpPr/>
        <p:nvPr/>
      </p:nvGrpSpPr>
      <p:grpSpPr>
        <a:xfrm>
          <a:off x="0" y="0"/>
          <a:ext cx="0" cy="0"/>
          <a:chOff x="0" y="0"/>
          <a:chExt cx="0" cy="0"/>
        </a:xfrm>
      </p:grpSpPr>
      <p:grpSp>
        <p:nvGrpSpPr>
          <p:cNvPr name="Group 2" id="2"/>
          <p:cNvGrpSpPr/>
          <p:nvPr/>
        </p:nvGrpSpPr>
        <p:grpSpPr>
          <a:xfrm rot="0">
            <a:off x="3812627" y="2901697"/>
            <a:ext cx="1400485" cy="6107900"/>
            <a:chOff x="0" y="0"/>
            <a:chExt cx="368852" cy="1608665"/>
          </a:xfrm>
        </p:grpSpPr>
        <p:sp>
          <p:nvSpPr>
            <p:cNvPr name="Freeform 3" id="3"/>
            <p:cNvSpPr/>
            <p:nvPr/>
          </p:nvSpPr>
          <p:spPr>
            <a:xfrm flipH="false" flipV="false" rot="0">
              <a:off x="0" y="0"/>
              <a:ext cx="368852" cy="1608665"/>
            </a:xfrm>
            <a:custGeom>
              <a:avLst/>
              <a:gdLst/>
              <a:ahLst/>
              <a:cxnLst/>
              <a:rect r="r" b="b" t="t" l="l"/>
              <a:pathLst>
                <a:path h="1608665" w="368852">
                  <a:moveTo>
                    <a:pt x="0" y="0"/>
                  </a:moveTo>
                  <a:lnTo>
                    <a:pt x="368852" y="0"/>
                  </a:lnTo>
                  <a:lnTo>
                    <a:pt x="368852" y="1608665"/>
                  </a:lnTo>
                  <a:lnTo>
                    <a:pt x="0" y="1608665"/>
                  </a:lnTo>
                  <a:close/>
                </a:path>
              </a:pathLst>
            </a:custGeom>
            <a:solidFill>
              <a:srgbClr val="1C5739"/>
            </a:solidFill>
            <a:ln cap="sq">
              <a:noFill/>
              <a:prstDash val="solid"/>
              <a:miter/>
            </a:ln>
          </p:spPr>
        </p:sp>
        <p:sp>
          <p:nvSpPr>
            <p:cNvPr name="TextBox 4" id="4"/>
            <p:cNvSpPr txBox="true"/>
            <p:nvPr/>
          </p:nvSpPr>
          <p:spPr>
            <a:xfrm>
              <a:off x="0" y="-19050"/>
              <a:ext cx="368852" cy="1627715"/>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5" id="5"/>
          <p:cNvGrpSpPr/>
          <p:nvPr/>
        </p:nvGrpSpPr>
        <p:grpSpPr>
          <a:xfrm rot="0">
            <a:off x="-1543050" y="-558218"/>
            <a:ext cx="3086100" cy="11299900"/>
            <a:chOff x="0" y="0"/>
            <a:chExt cx="812800" cy="2976105"/>
          </a:xfrm>
        </p:grpSpPr>
        <p:sp>
          <p:nvSpPr>
            <p:cNvPr name="Freeform 6" id="6"/>
            <p:cNvSpPr/>
            <p:nvPr/>
          </p:nvSpPr>
          <p:spPr>
            <a:xfrm flipH="false" flipV="false" rot="0">
              <a:off x="0" y="0"/>
              <a:ext cx="812800" cy="2976105"/>
            </a:xfrm>
            <a:custGeom>
              <a:avLst/>
              <a:gdLst/>
              <a:ahLst/>
              <a:cxnLst/>
              <a:rect r="r" b="b" t="t" l="l"/>
              <a:pathLst>
                <a:path h="2976105" w="812800">
                  <a:moveTo>
                    <a:pt x="0" y="0"/>
                  </a:moveTo>
                  <a:lnTo>
                    <a:pt x="812800" y="0"/>
                  </a:lnTo>
                  <a:lnTo>
                    <a:pt x="812800" y="2976105"/>
                  </a:lnTo>
                  <a:lnTo>
                    <a:pt x="0" y="2976105"/>
                  </a:lnTo>
                  <a:close/>
                </a:path>
              </a:pathLst>
            </a:custGeom>
            <a:solidFill>
              <a:srgbClr val="1C5739"/>
            </a:solidFill>
          </p:spPr>
        </p:sp>
        <p:sp>
          <p:nvSpPr>
            <p:cNvPr name="TextBox 7" id="7"/>
            <p:cNvSpPr txBox="true"/>
            <p:nvPr/>
          </p:nvSpPr>
          <p:spPr>
            <a:xfrm>
              <a:off x="0" y="-19050"/>
              <a:ext cx="812800" cy="2995155"/>
            </a:xfrm>
            <a:prstGeom prst="rect">
              <a:avLst/>
            </a:prstGeom>
          </p:spPr>
          <p:txBody>
            <a:bodyPr anchor="ctr" rtlCol="false" tIns="50800" lIns="50800" bIns="50800" rIns="50800"/>
            <a:lstStyle/>
            <a:p>
              <a:pPr algn="ctr">
                <a:lnSpc>
                  <a:spcPts val="2859"/>
                </a:lnSpc>
              </a:pPr>
            </a:p>
          </p:txBody>
        </p:sp>
      </p:grpSp>
      <p:sp>
        <p:nvSpPr>
          <p:cNvPr name="TextBox 8" id="8"/>
          <p:cNvSpPr txBox="true"/>
          <p:nvPr/>
        </p:nvSpPr>
        <p:spPr>
          <a:xfrm rot="0">
            <a:off x="3812627" y="1167075"/>
            <a:ext cx="7062476" cy="1439347"/>
          </a:xfrm>
          <a:prstGeom prst="rect">
            <a:avLst/>
          </a:prstGeom>
        </p:spPr>
        <p:txBody>
          <a:bodyPr anchor="t" rtlCol="false" tIns="0" lIns="0" bIns="0" rIns="0">
            <a:spAutoFit/>
          </a:bodyPr>
          <a:lstStyle/>
          <a:p>
            <a:pPr algn="l">
              <a:lnSpc>
                <a:spcPts val="10858"/>
              </a:lnSpc>
            </a:pPr>
            <a:r>
              <a:rPr lang="en-US" sz="7868" spc="771">
                <a:solidFill>
                  <a:srgbClr val="231F20"/>
                </a:solidFill>
                <a:latin typeface="Codec Pro ExtraBold"/>
                <a:ea typeface="Codec Pro ExtraBold"/>
                <a:cs typeface="Codec Pro ExtraBold"/>
                <a:sym typeface="Codec Pro ExtraBold"/>
              </a:rPr>
              <a:t>References </a:t>
            </a:r>
          </a:p>
        </p:txBody>
      </p:sp>
      <p:sp>
        <p:nvSpPr>
          <p:cNvPr name="TextBox 9" id="9"/>
          <p:cNvSpPr txBox="true"/>
          <p:nvPr/>
        </p:nvSpPr>
        <p:spPr>
          <a:xfrm rot="0">
            <a:off x="4024659" y="3168035"/>
            <a:ext cx="937219" cy="714375"/>
          </a:xfrm>
          <a:prstGeom prst="rect">
            <a:avLst/>
          </a:prstGeom>
        </p:spPr>
        <p:txBody>
          <a:bodyPr anchor="t" rtlCol="false" tIns="0" lIns="0" bIns="0" rIns="0">
            <a:spAutoFit/>
          </a:bodyPr>
          <a:lstStyle/>
          <a:p>
            <a:pPr algn="ctr">
              <a:lnSpc>
                <a:spcPts val="5126"/>
              </a:lnSpc>
            </a:pPr>
            <a:r>
              <a:rPr lang="en-US" sz="4271" i="true" spc="350">
                <a:solidFill>
                  <a:srgbClr val="FFFFFF"/>
                </a:solidFill>
                <a:latin typeface="Codec Pro ExtraBold"/>
                <a:ea typeface="Codec Pro ExtraBold"/>
                <a:cs typeface="Codec Pro ExtraBold"/>
                <a:sym typeface="Codec Pro ExtraBold"/>
              </a:rPr>
              <a:t>01</a:t>
            </a:r>
          </a:p>
        </p:txBody>
      </p:sp>
      <p:sp>
        <p:nvSpPr>
          <p:cNvPr name="TextBox 10" id="10"/>
          <p:cNvSpPr txBox="true"/>
          <p:nvPr/>
        </p:nvSpPr>
        <p:spPr>
          <a:xfrm rot="0">
            <a:off x="4044260" y="4701207"/>
            <a:ext cx="937219" cy="714375"/>
          </a:xfrm>
          <a:prstGeom prst="rect">
            <a:avLst/>
          </a:prstGeom>
        </p:spPr>
        <p:txBody>
          <a:bodyPr anchor="t" rtlCol="false" tIns="0" lIns="0" bIns="0" rIns="0">
            <a:spAutoFit/>
          </a:bodyPr>
          <a:lstStyle/>
          <a:p>
            <a:pPr algn="ctr">
              <a:lnSpc>
                <a:spcPts val="5126"/>
              </a:lnSpc>
            </a:pPr>
            <a:r>
              <a:rPr lang="en-US" sz="4271" i="true" spc="350">
                <a:solidFill>
                  <a:srgbClr val="FFFFFF"/>
                </a:solidFill>
                <a:latin typeface="Codec Pro ExtraBold"/>
                <a:ea typeface="Codec Pro ExtraBold"/>
                <a:cs typeface="Codec Pro ExtraBold"/>
                <a:sym typeface="Codec Pro ExtraBold"/>
              </a:rPr>
              <a:t>02</a:t>
            </a:r>
          </a:p>
        </p:txBody>
      </p:sp>
      <p:sp>
        <p:nvSpPr>
          <p:cNvPr name="TextBox 11" id="11"/>
          <p:cNvSpPr txBox="true"/>
          <p:nvPr/>
        </p:nvSpPr>
        <p:spPr>
          <a:xfrm rot="0">
            <a:off x="4044260" y="6428835"/>
            <a:ext cx="937219" cy="714375"/>
          </a:xfrm>
          <a:prstGeom prst="rect">
            <a:avLst/>
          </a:prstGeom>
        </p:spPr>
        <p:txBody>
          <a:bodyPr anchor="t" rtlCol="false" tIns="0" lIns="0" bIns="0" rIns="0">
            <a:spAutoFit/>
          </a:bodyPr>
          <a:lstStyle/>
          <a:p>
            <a:pPr algn="ctr">
              <a:lnSpc>
                <a:spcPts val="5126"/>
              </a:lnSpc>
            </a:pPr>
            <a:r>
              <a:rPr lang="en-US" sz="4271" i="true" spc="350">
                <a:solidFill>
                  <a:srgbClr val="FFFFFF"/>
                </a:solidFill>
                <a:latin typeface="Codec Pro ExtraBold"/>
                <a:ea typeface="Codec Pro ExtraBold"/>
                <a:cs typeface="Codec Pro ExtraBold"/>
                <a:sym typeface="Codec Pro ExtraBold"/>
              </a:rPr>
              <a:t>03</a:t>
            </a:r>
          </a:p>
        </p:txBody>
      </p:sp>
      <p:sp>
        <p:nvSpPr>
          <p:cNvPr name="TextBox 12" id="12"/>
          <p:cNvSpPr txBox="true"/>
          <p:nvPr/>
        </p:nvSpPr>
        <p:spPr>
          <a:xfrm rot="0">
            <a:off x="4044260" y="7878688"/>
            <a:ext cx="937219" cy="714375"/>
          </a:xfrm>
          <a:prstGeom prst="rect">
            <a:avLst/>
          </a:prstGeom>
        </p:spPr>
        <p:txBody>
          <a:bodyPr anchor="t" rtlCol="false" tIns="0" lIns="0" bIns="0" rIns="0">
            <a:spAutoFit/>
          </a:bodyPr>
          <a:lstStyle/>
          <a:p>
            <a:pPr algn="ctr">
              <a:lnSpc>
                <a:spcPts val="5126"/>
              </a:lnSpc>
            </a:pPr>
            <a:r>
              <a:rPr lang="en-US" sz="4271" i="true" spc="350">
                <a:solidFill>
                  <a:srgbClr val="FFFFFF"/>
                </a:solidFill>
                <a:latin typeface="Codec Pro ExtraBold"/>
                <a:ea typeface="Codec Pro ExtraBold"/>
                <a:cs typeface="Codec Pro ExtraBold"/>
                <a:sym typeface="Codec Pro ExtraBold"/>
              </a:rPr>
              <a:t>04</a:t>
            </a:r>
          </a:p>
        </p:txBody>
      </p:sp>
      <p:sp>
        <p:nvSpPr>
          <p:cNvPr name="TextBox 13" id="13"/>
          <p:cNvSpPr txBox="true"/>
          <p:nvPr/>
        </p:nvSpPr>
        <p:spPr>
          <a:xfrm rot="0">
            <a:off x="5454692" y="3110697"/>
            <a:ext cx="12236860" cy="1294923"/>
          </a:xfrm>
          <a:prstGeom prst="rect">
            <a:avLst/>
          </a:prstGeom>
        </p:spPr>
        <p:txBody>
          <a:bodyPr anchor="t" rtlCol="false" tIns="0" lIns="0" bIns="0" rIns="0">
            <a:spAutoFit/>
          </a:bodyPr>
          <a:lstStyle/>
          <a:p>
            <a:pPr algn="l">
              <a:lnSpc>
                <a:spcPts val="3483"/>
              </a:lnSpc>
            </a:pPr>
            <a:r>
              <a:rPr lang="en-US" sz="2524" spc="247">
                <a:solidFill>
                  <a:srgbClr val="231F20"/>
                </a:solidFill>
                <a:latin typeface="Open Sauce"/>
                <a:ea typeface="Open Sauce"/>
                <a:cs typeface="Open Sauce"/>
                <a:sym typeface="Open Sauce"/>
              </a:rPr>
              <a:t>https://ieeexplore.ieee.org/document/10276356:</a:t>
            </a:r>
          </a:p>
          <a:p>
            <a:pPr algn="l">
              <a:lnSpc>
                <a:spcPts val="3483"/>
              </a:lnSpc>
            </a:pPr>
            <a:r>
              <a:rPr lang="en-US" sz="2524" spc="247" b="true">
                <a:solidFill>
                  <a:srgbClr val="231F20"/>
                </a:solidFill>
                <a:latin typeface="Open Sauce Bold"/>
                <a:ea typeface="Open Sauce Bold"/>
                <a:cs typeface="Open Sauce Bold"/>
                <a:sym typeface="Open Sauce Bold"/>
              </a:rPr>
              <a:t>An AgroBot: Natural Language Processing Based Chatbot for Farmers Publisher: IEEE</a:t>
            </a:r>
          </a:p>
        </p:txBody>
      </p:sp>
      <p:sp>
        <p:nvSpPr>
          <p:cNvPr name="TextBox 14" id="14"/>
          <p:cNvSpPr txBox="true"/>
          <p:nvPr/>
        </p:nvSpPr>
        <p:spPr>
          <a:xfrm rot="0">
            <a:off x="5454692" y="4660724"/>
            <a:ext cx="11762807" cy="1294923"/>
          </a:xfrm>
          <a:prstGeom prst="rect">
            <a:avLst/>
          </a:prstGeom>
        </p:spPr>
        <p:txBody>
          <a:bodyPr anchor="t" rtlCol="false" tIns="0" lIns="0" bIns="0" rIns="0">
            <a:spAutoFit/>
          </a:bodyPr>
          <a:lstStyle/>
          <a:p>
            <a:pPr algn="l">
              <a:lnSpc>
                <a:spcPts val="3483"/>
              </a:lnSpc>
            </a:pPr>
            <a:r>
              <a:rPr lang="en-US" sz="2524" spc="247">
                <a:solidFill>
                  <a:srgbClr val="231F20"/>
                </a:solidFill>
                <a:latin typeface="Open Sauce"/>
                <a:ea typeface="Open Sauce"/>
                <a:cs typeface="Open Sauce"/>
                <a:sym typeface="Open Sauce"/>
              </a:rPr>
              <a:t>https://universalcollegeofengineering.edu.in/wp-content/uploads/2024/03/9-2.pdf:</a:t>
            </a:r>
          </a:p>
          <a:p>
            <a:pPr algn="l" marL="0" indent="0" lvl="0">
              <a:lnSpc>
                <a:spcPts val="3483"/>
              </a:lnSpc>
              <a:spcBef>
                <a:spcPct val="0"/>
              </a:spcBef>
            </a:pPr>
            <a:r>
              <a:rPr lang="en-US" b="true" sz="2524" spc="247">
                <a:solidFill>
                  <a:srgbClr val="231F20"/>
                </a:solidFill>
                <a:latin typeface="Open Sauce Bold"/>
                <a:ea typeface="Open Sauce Bold"/>
                <a:cs typeface="Open Sauce Bold"/>
                <a:sym typeface="Open Sauce Bold"/>
              </a:rPr>
              <a:t>Agrobot: NLP based Image and Text Query Chatbot</a:t>
            </a:r>
          </a:p>
        </p:txBody>
      </p:sp>
      <p:sp>
        <p:nvSpPr>
          <p:cNvPr name="TextBox 15" id="15"/>
          <p:cNvSpPr txBox="true"/>
          <p:nvPr/>
        </p:nvSpPr>
        <p:spPr>
          <a:xfrm rot="0">
            <a:off x="5454692" y="7821789"/>
            <a:ext cx="11804608" cy="856748"/>
          </a:xfrm>
          <a:prstGeom prst="rect">
            <a:avLst/>
          </a:prstGeom>
        </p:spPr>
        <p:txBody>
          <a:bodyPr anchor="t" rtlCol="false" tIns="0" lIns="0" bIns="0" rIns="0">
            <a:spAutoFit/>
          </a:bodyPr>
          <a:lstStyle/>
          <a:p>
            <a:pPr algn="l" marL="0" indent="0" lvl="0">
              <a:lnSpc>
                <a:spcPts val="3483"/>
              </a:lnSpc>
              <a:spcBef>
                <a:spcPct val="0"/>
              </a:spcBef>
            </a:pPr>
            <a:r>
              <a:rPr lang="en-US" sz="2524" spc="247">
                <a:solidFill>
                  <a:srgbClr val="231F20"/>
                </a:solidFill>
                <a:latin typeface="Open Sauce"/>
                <a:ea typeface="Open Sauce"/>
                <a:cs typeface="Open Sauce"/>
                <a:sym typeface="Open Sauce"/>
              </a:rPr>
              <a:t>https://d1wqtxts1xzle7.cloudfront.net/90575477/IRJET_V9I4393-libre.pdf?1662133270</a:t>
            </a:r>
          </a:p>
        </p:txBody>
      </p:sp>
      <p:sp>
        <p:nvSpPr>
          <p:cNvPr name="TextBox 16" id="16"/>
          <p:cNvSpPr txBox="true"/>
          <p:nvPr/>
        </p:nvSpPr>
        <p:spPr>
          <a:xfrm rot="0">
            <a:off x="5433791" y="6212822"/>
            <a:ext cx="11762807" cy="1294923"/>
          </a:xfrm>
          <a:prstGeom prst="rect">
            <a:avLst/>
          </a:prstGeom>
        </p:spPr>
        <p:txBody>
          <a:bodyPr anchor="t" rtlCol="false" tIns="0" lIns="0" bIns="0" rIns="0">
            <a:spAutoFit/>
          </a:bodyPr>
          <a:lstStyle/>
          <a:p>
            <a:pPr algn="l">
              <a:lnSpc>
                <a:spcPts val="3483"/>
              </a:lnSpc>
            </a:pPr>
            <a:r>
              <a:rPr lang="en-US" sz="2524" spc="247">
                <a:solidFill>
                  <a:srgbClr val="231F20"/>
                </a:solidFill>
                <a:latin typeface="Open Sauce"/>
                <a:ea typeface="Open Sauce"/>
                <a:cs typeface="Open Sauce"/>
                <a:sym typeface="Open Sauce"/>
              </a:rPr>
              <a:t>https://ieeexplore.ieee.org/abstract/document/10306512</a:t>
            </a:r>
          </a:p>
          <a:p>
            <a:pPr algn="l" marL="0" indent="0" lvl="0">
              <a:lnSpc>
                <a:spcPts val="3483"/>
              </a:lnSpc>
              <a:spcBef>
                <a:spcPct val="0"/>
              </a:spcBef>
            </a:pPr>
            <a:r>
              <a:rPr lang="en-US" b="true" sz="2524" spc="247">
                <a:solidFill>
                  <a:srgbClr val="231F20"/>
                </a:solidFill>
                <a:latin typeface="Open Sauce Bold"/>
                <a:ea typeface="Open Sauce Bold"/>
                <a:cs typeface="Open Sauce Bold"/>
                <a:sym typeface="Open Sauce Bold"/>
              </a:rPr>
              <a:t>Agriculture Chatbot(AGRIBOT)Using Natural Language Processing</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a:grpSpLocks noChangeAspect="true"/>
          </p:cNvGrpSpPr>
          <p:nvPr/>
        </p:nvGrpSpPr>
        <p:grpSpPr>
          <a:xfrm rot="0">
            <a:off x="9684427" y="0"/>
            <a:ext cx="8603573" cy="10287000"/>
            <a:chOff x="0" y="0"/>
            <a:chExt cx="8603361" cy="10286746"/>
          </a:xfrm>
        </p:grpSpPr>
        <p:sp>
          <p:nvSpPr>
            <p:cNvPr name="Freeform 4" id="4"/>
            <p:cNvSpPr/>
            <p:nvPr/>
          </p:nvSpPr>
          <p:spPr>
            <a:xfrm flipH="false" flipV="false" rot="0">
              <a:off x="-2794" y="-128"/>
              <a:ext cx="8606155" cy="10286874"/>
            </a:xfrm>
            <a:custGeom>
              <a:avLst/>
              <a:gdLst/>
              <a:ahLst/>
              <a:cxnLst/>
              <a:rect r="r" b="b" t="t" l="l"/>
              <a:pathLst>
                <a:path h="10286874" w="8606155">
                  <a:moveTo>
                    <a:pt x="8606155" y="10251441"/>
                  </a:moveTo>
                  <a:cubicBezTo>
                    <a:pt x="8606155" y="10284588"/>
                    <a:pt x="8595487" y="10286874"/>
                    <a:pt x="8567674" y="10286874"/>
                  </a:cubicBezTo>
                  <a:cubicBezTo>
                    <a:pt x="5713094" y="10286239"/>
                    <a:pt x="2858643" y="10286239"/>
                    <a:pt x="4064" y="10286239"/>
                  </a:cubicBezTo>
                  <a:cubicBezTo>
                    <a:pt x="0" y="10272396"/>
                    <a:pt x="6350" y="10259823"/>
                    <a:pt x="9271" y="10246996"/>
                  </a:cubicBezTo>
                  <a:cubicBezTo>
                    <a:pt x="134747" y="9685402"/>
                    <a:pt x="260350" y="9123935"/>
                    <a:pt x="386207" y="8562467"/>
                  </a:cubicBezTo>
                  <a:cubicBezTo>
                    <a:pt x="565658" y="7761986"/>
                    <a:pt x="745490" y="6961633"/>
                    <a:pt x="924814" y="6161151"/>
                  </a:cubicBezTo>
                  <a:cubicBezTo>
                    <a:pt x="1146302" y="5172583"/>
                    <a:pt x="1367282" y="4184015"/>
                    <a:pt x="1588643" y="3195574"/>
                  </a:cubicBezTo>
                  <a:cubicBezTo>
                    <a:pt x="1813560" y="2191385"/>
                    <a:pt x="2038604" y="1187323"/>
                    <a:pt x="2264156" y="183261"/>
                  </a:cubicBezTo>
                  <a:cubicBezTo>
                    <a:pt x="2277872" y="122174"/>
                    <a:pt x="2286635" y="59690"/>
                    <a:pt x="2308860" y="635"/>
                  </a:cubicBezTo>
                  <a:cubicBezTo>
                    <a:pt x="4395216" y="635"/>
                    <a:pt x="6481572" y="635"/>
                    <a:pt x="8567928" y="0"/>
                  </a:cubicBezTo>
                  <a:cubicBezTo>
                    <a:pt x="8596249" y="0"/>
                    <a:pt x="8605901" y="3429"/>
                    <a:pt x="8605901" y="35814"/>
                  </a:cubicBezTo>
                  <a:cubicBezTo>
                    <a:pt x="8605139" y="3441066"/>
                    <a:pt x="8605139" y="6846317"/>
                    <a:pt x="8606155" y="10251441"/>
                  </a:cubicBezTo>
                  <a:close/>
                </a:path>
              </a:pathLst>
            </a:custGeom>
            <a:blipFill>
              <a:blip r:embed="rId3"/>
              <a:stretch>
                <a:fillRect l="-56282" t="0" r="-56282" b="0"/>
              </a:stretch>
            </a:blipFill>
          </p:spPr>
        </p:sp>
      </p:grpSp>
      <p:grpSp>
        <p:nvGrpSpPr>
          <p:cNvPr name="Group 5" id="5"/>
          <p:cNvGrpSpPr/>
          <p:nvPr/>
        </p:nvGrpSpPr>
        <p:grpSpPr>
          <a:xfrm rot="826432">
            <a:off x="-18353104" y="-3567159"/>
            <a:ext cx="21026341" cy="12831921"/>
            <a:chOff x="0" y="0"/>
            <a:chExt cx="5537802" cy="3379601"/>
          </a:xfrm>
        </p:grpSpPr>
        <p:sp>
          <p:nvSpPr>
            <p:cNvPr name="Freeform 6" id="6"/>
            <p:cNvSpPr/>
            <p:nvPr/>
          </p:nvSpPr>
          <p:spPr>
            <a:xfrm flipH="false" flipV="false" rot="0">
              <a:off x="0" y="0"/>
              <a:ext cx="5537802" cy="3379601"/>
            </a:xfrm>
            <a:custGeom>
              <a:avLst/>
              <a:gdLst/>
              <a:ahLst/>
              <a:cxnLst/>
              <a:rect r="r" b="b" t="t" l="l"/>
              <a:pathLst>
                <a:path h="3379601" w="5537802">
                  <a:moveTo>
                    <a:pt x="0" y="0"/>
                  </a:moveTo>
                  <a:lnTo>
                    <a:pt x="5537802" y="0"/>
                  </a:lnTo>
                  <a:lnTo>
                    <a:pt x="5537802" y="3379601"/>
                  </a:lnTo>
                  <a:lnTo>
                    <a:pt x="0" y="3379601"/>
                  </a:lnTo>
                  <a:close/>
                </a:path>
              </a:pathLst>
            </a:custGeom>
            <a:solidFill>
              <a:srgbClr val="1C5739"/>
            </a:solidFill>
          </p:spPr>
        </p:sp>
        <p:sp>
          <p:nvSpPr>
            <p:cNvPr name="TextBox 7" id="7"/>
            <p:cNvSpPr txBox="true"/>
            <p:nvPr/>
          </p:nvSpPr>
          <p:spPr>
            <a:xfrm>
              <a:off x="0" y="-19050"/>
              <a:ext cx="5537802" cy="3398651"/>
            </a:xfrm>
            <a:prstGeom prst="rect">
              <a:avLst/>
            </a:prstGeom>
          </p:spPr>
          <p:txBody>
            <a:bodyPr anchor="ctr" rtlCol="false" tIns="50800" lIns="50800" bIns="50800" rIns="50800"/>
            <a:lstStyle/>
            <a:p>
              <a:pPr algn="ctr">
                <a:lnSpc>
                  <a:spcPts val="2859"/>
                </a:lnSpc>
              </a:pPr>
            </a:p>
          </p:txBody>
        </p:sp>
      </p:grpSp>
      <p:grpSp>
        <p:nvGrpSpPr>
          <p:cNvPr name="Group 8" id="8"/>
          <p:cNvGrpSpPr/>
          <p:nvPr/>
        </p:nvGrpSpPr>
        <p:grpSpPr>
          <a:xfrm rot="773821">
            <a:off x="10036024" y="4365564"/>
            <a:ext cx="313833" cy="8482349"/>
            <a:chOff x="0" y="0"/>
            <a:chExt cx="82656" cy="2234034"/>
          </a:xfrm>
        </p:grpSpPr>
        <p:sp>
          <p:nvSpPr>
            <p:cNvPr name="Freeform 9" id="9"/>
            <p:cNvSpPr/>
            <p:nvPr/>
          </p:nvSpPr>
          <p:spPr>
            <a:xfrm flipH="false" flipV="false" rot="0">
              <a:off x="0" y="0"/>
              <a:ext cx="82656" cy="2234034"/>
            </a:xfrm>
            <a:custGeom>
              <a:avLst/>
              <a:gdLst/>
              <a:ahLst/>
              <a:cxnLst/>
              <a:rect r="r" b="b" t="t" l="l"/>
              <a:pathLst>
                <a:path h="2234034" w="82656">
                  <a:moveTo>
                    <a:pt x="0" y="0"/>
                  </a:moveTo>
                  <a:lnTo>
                    <a:pt x="82656" y="0"/>
                  </a:lnTo>
                  <a:lnTo>
                    <a:pt x="82656" y="2234034"/>
                  </a:lnTo>
                  <a:lnTo>
                    <a:pt x="0" y="2234034"/>
                  </a:lnTo>
                  <a:close/>
                </a:path>
              </a:pathLst>
            </a:custGeom>
            <a:solidFill>
              <a:srgbClr val="1C5739"/>
            </a:solidFill>
          </p:spPr>
        </p:sp>
        <p:sp>
          <p:nvSpPr>
            <p:cNvPr name="TextBox 10" id="10"/>
            <p:cNvSpPr txBox="true"/>
            <p:nvPr/>
          </p:nvSpPr>
          <p:spPr>
            <a:xfrm>
              <a:off x="0" y="-19050"/>
              <a:ext cx="82656" cy="2253084"/>
            </a:xfrm>
            <a:prstGeom prst="rect">
              <a:avLst/>
            </a:prstGeom>
          </p:spPr>
          <p:txBody>
            <a:bodyPr anchor="ctr" rtlCol="false" tIns="50800" lIns="50800" bIns="50800" rIns="50800"/>
            <a:lstStyle/>
            <a:p>
              <a:pPr algn="ctr">
                <a:lnSpc>
                  <a:spcPts val="2859"/>
                </a:lnSpc>
              </a:pPr>
            </a:p>
          </p:txBody>
        </p:sp>
      </p:grpSp>
      <p:grpSp>
        <p:nvGrpSpPr>
          <p:cNvPr name="Group 11" id="11"/>
          <p:cNvGrpSpPr/>
          <p:nvPr/>
        </p:nvGrpSpPr>
        <p:grpSpPr>
          <a:xfrm rot="773821">
            <a:off x="3741572" y="-4834013"/>
            <a:ext cx="313833" cy="8482349"/>
            <a:chOff x="0" y="0"/>
            <a:chExt cx="82656" cy="2234034"/>
          </a:xfrm>
        </p:grpSpPr>
        <p:sp>
          <p:nvSpPr>
            <p:cNvPr name="Freeform 12" id="12"/>
            <p:cNvSpPr/>
            <p:nvPr/>
          </p:nvSpPr>
          <p:spPr>
            <a:xfrm flipH="false" flipV="false" rot="0">
              <a:off x="0" y="0"/>
              <a:ext cx="82656" cy="2234034"/>
            </a:xfrm>
            <a:custGeom>
              <a:avLst/>
              <a:gdLst/>
              <a:ahLst/>
              <a:cxnLst/>
              <a:rect r="r" b="b" t="t" l="l"/>
              <a:pathLst>
                <a:path h="2234034" w="82656">
                  <a:moveTo>
                    <a:pt x="0" y="0"/>
                  </a:moveTo>
                  <a:lnTo>
                    <a:pt x="82656" y="0"/>
                  </a:lnTo>
                  <a:lnTo>
                    <a:pt x="82656" y="2234034"/>
                  </a:lnTo>
                  <a:lnTo>
                    <a:pt x="0" y="2234034"/>
                  </a:lnTo>
                  <a:close/>
                </a:path>
              </a:pathLst>
            </a:custGeom>
            <a:solidFill>
              <a:srgbClr val="397D5A"/>
            </a:solidFill>
          </p:spPr>
        </p:sp>
        <p:sp>
          <p:nvSpPr>
            <p:cNvPr name="TextBox 13" id="13"/>
            <p:cNvSpPr txBox="true"/>
            <p:nvPr/>
          </p:nvSpPr>
          <p:spPr>
            <a:xfrm>
              <a:off x="0" y="-19050"/>
              <a:ext cx="82656" cy="2253084"/>
            </a:xfrm>
            <a:prstGeom prst="rect">
              <a:avLst/>
            </a:prstGeom>
          </p:spPr>
          <p:txBody>
            <a:bodyPr anchor="ctr" rtlCol="false" tIns="50800" lIns="50800" bIns="50800" rIns="50800"/>
            <a:lstStyle/>
            <a:p>
              <a:pPr algn="ctr">
                <a:lnSpc>
                  <a:spcPts val="2859"/>
                </a:lnSpc>
              </a:pPr>
            </a:p>
          </p:txBody>
        </p:sp>
      </p:grpSp>
      <p:sp>
        <p:nvSpPr>
          <p:cNvPr name="TextBox 14" id="14"/>
          <p:cNvSpPr txBox="true"/>
          <p:nvPr/>
        </p:nvSpPr>
        <p:spPr>
          <a:xfrm rot="0">
            <a:off x="2545947" y="3700192"/>
            <a:ext cx="8086167" cy="2844215"/>
          </a:xfrm>
          <a:prstGeom prst="rect">
            <a:avLst/>
          </a:prstGeom>
        </p:spPr>
        <p:txBody>
          <a:bodyPr anchor="t" rtlCol="false" tIns="0" lIns="0" bIns="0" rIns="0">
            <a:spAutoFit/>
          </a:bodyPr>
          <a:lstStyle/>
          <a:p>
            <a:pPr algn="ctr" marL="0" indent="0" lvl="0">
              <a:lnSpc>
                <a:spcPts val="10230"/>
              </a:lnSpc>
            </a:pPr>
            <a:r>
              <a:rPr lang="en-US" sz="11000" spc="1188">
                <a:solidFill>
                  <a:srgbClr val="231F20"/>
                </a:solidFill>
                <a:latin typeface="Codec Pro ExtraBold"/>
                <a:ea typeface="Codec Pro ExtraBold"/>
                <a:cs typeface="Codec Pro ExtraBold"/>
                <a:sym typeface="Codec Pro ExtraBold"/>
              </a:rPr>
              <a:t>THANK YOU!!!</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grpSp>
        <p:nvGrpSpPr>
          <p:cNvPr name="Group 2" id="2"/>
          <p:cNvGrpSpPr/>
          <p:nvPr/>
        </p:nvGrpSpPr>
        <p:grpSpPr>
          <a:xfrm rot="0">
            <a:off x="3812627" y="2901697"/>
            <a:ext cx="1400485" cy="6107900"/>
            <a:chOff x="0" y="0"/>
            <a:chExt cx="368852" cy="1608665"/>
          </a:xfrm>
        </p:grpSpPr>
        <p:sp>
          <p:nvSpPr>
            <p:cNvPr name="Freeform 3" id="3"/>
            <p:cNvSpPr/>
            <p:nvPr/>
          </p:nvSpPr>
          <p:spPr>
            <a:xfrm flipH="false" flipV="false" rot="0">
              <a:off x="0" y="0"/>
              <a:ext cx="368852" cy="1608665"/>
            </a:xfrm>
            <a:custGeom>
              <a:avLst/>
              <a:gdLst/>
              <a:ahLst/>
              <a:cxnLst/>
              <a:rect r="r" b="b" t="t" l="l"/>
              <a:pathLst>
                <a:path h="1608665" w="368852">
                  <a:moveTo>
                    <a:pt x="0" y="0"/>
                  </a:moveTo>
                  <a:lnTo>
                    <a:pt x="368852" y="0"/>
                  </a:lnTo>
                  <a:lnTo>
                    <a:pt x="368852" y="1608665"/>
                  </a:lnTo>
                  <a:lnTo>
                    <a:pt x="0" y="1608665"/>
                  </a:lnTo>
                  <a:close/>
                </a:path>
              </a:pathLst>
            </a:custGeom>
            <a:solidFill>
              <a:srgbClr val="1C5739"/>
            </a:solidFill>
            <a:ln cap="sq">
              <a:noFill/>
              <a:prstDash val="solid"/>
              <a:miter/>
            </a:ln>
          </p:spPr>
        </p:sp>
        <p:sp>
          <p:nvSpPr>
            <p:cNvPr name="TextBox 4" id="4"/>
            <p:cNvSpPr txBox="true"/>
            <p:nvPr/>
          </p:nvSpPr>
          <p:spPr>
            <a:xfrm>
              <a:off x="0" y="-19050"/>
              <a:ext cx="368852" cy="1627715"/>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5" id="5"/>
          <p:cNvGrpSpPr/>
          <p:nvPr/>
        </p:nvGrpSpPr>
        <p:grpSpPr>
          <a:xfrm rot="0">
            <a:off x="-1543050" y="-558218"/>
            <a:ext cx="3086100" cy="11299900"/>
            <a:chOff x="0" y="0"/>
            <a:chExt cx="812800" cy="2976105"/>
          </a:xfrm>
        </p:grpSpPr>
        <p:sp>
          <p:nvSpPr>
            <p:cNvPr name="Freeform 6" id="6"/>
            <p:cNvSpPr/>
            <p:nvPr/>
          </p:nvSpPr>
          <p:spPr>
            <a:xfrm flipH="false" flipV="false" rot="0">
              <a:off x="0" y="0"/>
              <a:ext cx="812800" cy="2976105"/>
            </a:xfrm>
            <a:custGeom>
              <a:avLst/>
              <a:gdLst/>
              <a:ahLst/>
              <a:cxnLst/>
              <a:rect r="r" b="b" t="t" l="l"/>
              <a:pathLst>
                <a:path h="2976105" w="812800">
                  <a:moveTo>
                    <a:pt x="0" y="0"/>
                  </a:moveTo>
                  <a:lnTo>
                    <a:pt x="812800" y="0"/>
                  </a:lnTo>
                  <a:lnTo>
                    <a:pt x="812800" y="2976105"/>
                  </a:lnTo>
                  <a:lnTo>
                    <a:pt x="0" y="2976105"/>
                  </a:lnTo>
                  <a:close/>
                </a:path>
              </a:pathLst>
            </a:custGeom>
            <a:solidFill>
              <a:srgbClr val="1C5739"/>
            </a:solidFill>
          </p:spPr>
        </p:sp>
        <p:sp>
          <p:nvSpPr>
            <p:cNvPr name="TextBox 7" id="7"/>
            <p:cNvSpPr txBox="true"/>
            <p:nvPr/>
          </p:nvSpPr>
          <p:spPr>
            <a:xfrm>
              <a:off x="0" y="-19050"/>
              <a:ext cx="812800" cy="2995155"/>
            </a:xfrm>
            <a:prstGeom prst="rect">
              <a:avLst/>
            </a:prstGeom>
          </p:spPr>
          <p:txBody>
            <a:bodyPr anchor="ctr" rtlCol="false" tIns="50800" lIns="50800" bIns="50800" rIns="50800"/>
            <a:lstStyle/>
            <a:p>
              <a:pPr algn="ctr">
                <a:lnSpc>
                  <a:spcPts val="2859"/>
                </a:lnSpc>
              </a:pPr>
            </a:p>
          </p:txBody>
        </p:sp>
      </p:grpSp>
      <p:grpSp>
        <p:nvGrpSpPr>
          <p:cNvPr name="Group 8" id="8"/>
          <p:cNvGrpSpPr/>
          <p:nvPr/>
        </p:nvGrpSpPr>
        <p:grpSpPr>
          <a:xfrm rot="0">
            <a:off x="12193216" y="1415447"/>
            <a:ext cx="5408984" cy="7979428"/>
            <a:chOff x="0" y="0"/>
            <a:chExt cx="1424588" cy="2101578"/>
          </a:xfrm>
        </p:grpSpPr>
        <p:sp>
          <p:nvSpPr>
            <p:cNvPr name="Freeform 9" id="9"/>
            <p:cNvSpPr/>
            <p:nvPr/>
          </p:nvSpPr>
          <p:spPr>
            <a:xfrm flipH="false" flipV="false" rot="0">
              <a:off x="0" y="0"/>
              <a:ext cx="1424588" cy="2101578"/>
            </a:xfrm>
            <a:custGeom>
              <a:avLst/>
              <a:gdLst/>
              <a:ahLst/>
              <a:cxnLst/>
              <a:rect r="r" b="b" t="t" l="l"/>
              <a:pathLst>
                <a:path h="2101578" w="1424588">
                  <a:moveTo>
                    <a:pt x="0" y="0"/>
                  </a:moveTo>
                  <a:lnTo>
                    <a:pt x="1424588" y="0"/>
                  </a:lnTo>
                  <a:lnTo>
                    <a:pt x="1424588" y="2101578"/>
                  </a:lnTo>
                  <a:lnTo>
                    <a:pt x="0" y="2101578"/>
                  </a:lnTo>
                  <a:close/>
                </a:path>
              </a:pathLst>
            </a:custGeom>
            <a:solidFill>
              <a:srgbClr val="1C5739"/>
            </a:solidFill>
          </p:spPr>
        </p:sp>
        <p:sp>
          <p:nvSpPr>
            <p:cNvPr name="TextBox 10" id="10"/>
            <p:cNvSpPr txBox="true"/>
            <p:nvPr/>
          </p:nvSpPr>
          <p:spPr>
            <a:xfrm>
              <a:off x="0" y="-19050"/>
              <a:ext cx="1424588" cy="2120628"/>
            </a:xfrm>
            <a:prstGeom prst="rect">
              <a:avLst/>
            </a:prstGeom>
          </p:spPr>
          <p:txBody>
            <a:bodyPr anchor="ctr" rtlCol="false" tIns="50800" lIns="50800" bIns="50800" rIns="50800"/>
            <a:lstStyle/>
            <a:p>
              <a:pPr algn="ctr">
                <a:lnSpc>
                  <a:spcPts val="2859"/>
                </a:lnSpc>
              </a:pPr>
            </a:p>
          </p:txBody>
        </p:sp>
      </p:grpSp>
      <p:sp>
        <p:nvSpPr>
          <p:cNvPr name="Freeform 11" id="11"/>
          <p:cNvSpPr/>
          <p:nvPr/>
        </p:nvSpPr>
        <p:spPr>
          <a:xfrm flipH="false" flipV="false" rot="0">
            <a:off x="15698915" y="8697813"/>
            <a:ext cx="3806571" cy="2083232"/>
          </a:xfrm>
          <a:custGeom>
            <a:avLst/>
            <a:gdLst/>
            <a:ahLst/>
            <a:cxnLst/>
            <a:rect r="r" b="b" t="t" l="l"/>
            <a:pathLst>
              <a:path h="2083232" w="3806571">
                <a:moveTo>
                  <a:pt x="0" y="0"/>
                </a:moveTo>
                <a:lnTo>
                  <a:pt x="3806570" y="0"/>
                </a:lnTo>
                <a:lnTo>
                  <a:pt x="3806570" y="2083232"/>
                </a:lnTo>
                <a:lnTo>
                  <a:pt x="0" y="20832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2" id="12"/>
          <p:cNvSpPr/>
          <p:nvPr/>
        </p:nvSpPr>
        <p:spPr>
          <a:xfrm flipH="false" flipV="false" rot="0">
            <a:off x="12026621" y="1830190"/>
            <a:ext cx="5049427" cy="7909239"/>
          </a:xfrm>
          <a:custGeom>
            <a:avLst/>
            <a:gdLst/>
            <a:ahLst/>
            <a:cxnLst/>
            <a:rect r="r" b="b" t="t" l="l"/>
            <a:pathLst>
              <a:path h="7909239" w="5049427">
                <a:moveTo>
                  <a:pt x="0" y="0"/>
                </a:moveTo>
                <a:lnTo>
                  <a:pt x="5049427" y="0"/>
                </a:lnTo>
                <a:lnTo>
                  <a:pt x="5049427" y="7909239"/>
                </a:lnTo>
                <a:lnTo>
                  <a:pt x="0" y="7909239"/>
                </a:lnTo>
                <a:lnTo>
                  <a:pt x="0" y="0"/>
                </a:lnTo>
                <a:close/>
              </a:path>
            </a:pathLst>
          </a:custGeom>
          <a:blipFill>
            <a:blip r:embed="rId4"/>
            <a:stretch>
              <a:fillRect l="-2277" t="0" r="-2277" b="0"/>
            </a:stretch>
          </a:blipFill>
        </p:spPr>
      </p:sp>
      <p:sp>
        <p:nvSpPr>
          <p:cNvPr name="TextBox 13" id="13"/>
          <p:cNvSpPr txBox="true"/>
          <p:nvPr/>
        </p:nvSpPr>
        <p:spPr>
          <a:xfrm rot="0">
            <a:off x="5213112" y="1316966"/>
            <a:ext cx="5661991" cy="1439372"/>
          </a:xfrm>
          <a:prstGeom prst="rect">
            <a:avLst/>
          </a:prstGeom>
        </p:spPr>
        <p:txBody>
          <a:bodyPr anchor="t" rtlCol="false" tIns="0" lIns="0" bIns="0" rIns="0">
            <a:spAutoFit/>
          </a:bodyPr>
          <a:lstStyle/>
          <a:p>
            <a:pPr algn="l">
              <a:lnSpc>
                <a:spcPts val="10858"/>
              </a:lnSpc>
            </a:pPr>
            <a:r>
              <a:rPr lang="en-US" sz="7868" spc="771">
                <a:solidFill>
                  <a:srgbClr val="231F20"/>
                </a:solidFill>
                <a:latin typeface="Codec Pro ExtraBold"/>
                <a:ea typeface="Codec Pro ExtraBold"/>
                <a:cs typeface="Codec Pro ExtraBold"/>
                <a:sym typeface="Codec Pro ExtraBold"/>
              </a:rPr>
              <a:t>Content</a:t>
            </a:r>
          </a:p>
        </p:txBody>
      </p:sp>
      <p:sp>
        <p:nvSpPr>
          <p:cNvPr name="TextBox 14" id="14"/>
          <p:cNvSpPr txBox="true"/>
          <p:nvPr/>
        </p:nvSpPr>
        <p:spPr>
          <a:xfrm rot="0">
            <a:off x="4024659" y="3168035"/>
            <a:ext cx="937219" cy="714375"/>
          </a:xfrm>
          <a:prstGeom prst="rect">
            <a:avLst/>
          </a:prstGeom>
        </p:spPr>
        <p:txBody>
          <a:bodyPr anchor="t" rtlCol="false" tIns="0" lIns="0" bIns="0" rIns="0">
            <a:spAutoFit/>
          </a:bodyPr>
          <a:lstStyle/>
          <a:p>
            <a:pPr algn="ctr">
              <a:lnSpc>
                <a:spcPts val="5126"/>
              </a:lnSpc>
            </a:pPr>
            <a:r>
              <a:rPr lang="en-US" sz="4271" i="true" spc="350">
                <a:solidFill>
                  <a:srgbClr val="FFFFFF"/>
                </a:solidFill>
                <a:latin typeface="Codec Pro ExtraBold"/>
                <a:ea typeface="Codec Pro ExtraBold"/>
                <a:cs typeface="Codec Pro ExtraBold"/>
                <a:sym typeface="Codec Pro ExtraBold"/>
              </a:rPr>
              <a:t>01</a:t>
            </a:r>
          </a:p>
        </p:txBody>
      </p:sp>
      <p:sp>
        <p:nvSpPr>
          <p:cNvPr name="TextBox 15" id="15"/>
          <p:cNvSpPr txBox="true"/>
          <p:nvPr/>
        </p:nvSpPr>
        <p:spPr>
          <a:xfrm rot="0">
            <a:off x="4024659" y="3965154"/>
            <a:ext cx="937219" cy="714375"/>
          </a:xfrm>
          <a:prstGeom prst="rect">
            <a:avLst/>
          </a:prstGeom>
        </p:spPr>
        <p:txBody>
          <a:bodyPr anchor="t" rtlCol="false" tIns="0" lIns="0" bIns="0" rIns="0">
            <a:spAutoFit/>
          </a:bodyPr>
          <a:lstStyle/>
          <a:p>
            <a:pPr algn="ctr">
              <a:lnSpc>
                <a:spcPts val="5126"/>
              </a:lnSpc>
            </a:pPr>
            <a:r>
              <a:rPr lang="en-US" sz="4271" i="true" spc="350">
                <a:solidFill>
                  <a:srgbClr val="FFFFFF"/>
                </a:solidFill>
                <a:latin typeface="Codec Pro ExtraBold"/>
                <a:ea typeface="Codec Pro ExtraBold"/>
                <a:cs typeface="Codec Pro ExtraBold"/>
                <a:sym typeface="Codec Pro ExtraBold"/>
              </a:rPr>
              <a:t>02</a:t>
            </a:r>
          </a:p>
        </p:txBody>
      </p:sp>
      <p:sp>
        <p:nvSpPr>
          <p:cNvPr name="TextBox 16" id="16"/>
          <p:cNvSpPr txBox="true"/>
          <p:nvPr/>
        </p:nvSpPr>
        <p:spPr>
          <a:xfrm rot="0">
            <a:off x="4024659" y="4846311"/>
            <a:ext cx="937219" cy="714375"/>
          </a:xfrm>
          <a:prstGeom prst="rect">
            <a:avLst/>
          </a:prstGeom>
        </p:spPr>
        <p:txBody>
          <a:bodyPr anchor="t" rtlCol="false" tIns="0" lIns="0" bIns="0" rIns="0">
            <a:spAutoFit/>
          </a:bodyPr>
          <a:lstStyle/>
          <a:p>
            <a:pPr algn="ctr">
              <a:lnSpc>
                <a:spcPts val="5126"/>
              </a:lnSpc>
            </a:pPr>
            <a:r>
              <a:rPr lang="en-US" sz="4271" i="true" spc="350">
                <a:solidFill>
                  <a:srgbClr val="FFFFFF"/>
                </a:solidFill>
                <a:latin typeface="Codec Pro ExtraBold"/>
                <a:ea typeface="Codec Pro ExtraBold"/>
                <a:cs typeface="Codec Pro ExtraBold"/>
                <a:sym typeface="Codec Pro ExtraBold"/>
              </a:rPr>
              <a:t>03</a:t>
            </a:r>
          </a:p>
        </p:txBody>
      </p:sp>
      <p:sp>
        <p:nvSpPr>
          <p:cNvPr name="TextBox 17" id="17"/>
          <p:cNvSpPr txBox="true"/>
          <p:nvPr/>
        </p:nvSpPr>
        <p:spPr>
          <a:xfrm rot="0">
            <a:off x="4024659" y="5643430"/>
            <a:ext cx="937219" cy="714375"/>
          </a:xfrm>
          <a:prstGeom prst="rect">
            <a:avLst/>
          </a:prstGeom>
        </p:spPr>
        <p:txBody>
          <a:bodyPr anchor="t" rtlCol="false" tIns="0" lIns="0" bIns="0" rIns="0">
            <a:spAutoFit/>
          </a:bodyPr>
          <a:lstStyle/>
          <a:p>
            <a:pPr algn="ctr">
              <a:lnSpc>
                <a:spcPts val="5126"/>
              </a:lnSpc>
            </a:pPr>
            <a:r>
              <a:rPr lang="en-US" sz="4271" i="true" spc="350">
                <a:solidFill>
                  <a:srgbClr val="FFFFFF"/>
                </a:solidFill>
                <a:latin typeface="Codec Pro ExtraBold"/>
                <a:ea typeface="Codec Pro ExtraBold"/>
                <a:cs typeface="Codec Pro ExtraBold"/>
                <a:sym typeface="Codec Pro ExtraBold"/>
              </a:rPr>
              <a:t>04</a:t>
            </a:r>
          </a:p>
        </p:txBody>
      </p:sp>
      <p:sp>
        <p:nvSpPr>
          <p:cNvPr name="TextBox 18" id="18"/>
          <p:cNvSpPr txBox="true"/>
          <p:nvPr/>
        </p:nvSpPr>
        <p:spPr>
          <a:xfrm rot="0">
            <a:off x="4044260" y="6435807"/>
            <a:ext cx="937219" cy="714375"/>
          </a:xfrm>
          <a:prstGeom prst="rect">
            <a:avLst/>
          </a:prstGeom>
        </p:spPr>
        <p:txBody>
          <a:bodyPr anchor="t" rtlCol="false" tIns="0" lIns="0" bIns="0" rIns="0">
            <a:spAutoFit/>
          </a:bodyPr>
          <a:lstStyle/>
          <a:p>
            <a:pPr algn="ctr">
              <a:lnSpc>
                <a:spcPts val="5126"/>
              </a:lnSpc>
            </a:pPr>
            <a:r>
              <a:rPr lang="en-US" sz="4271" i="true" spc="350">
                <a:solidFill>
                  <a:srgbClr val="FFFFFF"/>
                </a:solidFill>
                <a:latin typeface="Codec Pro ExtraBold"/>
                <a:ea typeface="Codec Pro ExtraBold"/>
                <a:cs typeface="Codec Pro ExtraBold"/>
                <a:sym typeface="Codec Pro ExtraBold"/>
              </a:rPr>
              <a:t>05</a:t>
            </a:r>
          </a:p>
        </p:txBody>
      </p:sp>
      <p:sp>
        <p:nvSpPr>
          <p:cNvPr name="TextBox 19" id="19"/>
          <p:cNvSpPr txBox="true"/>
          <p:nvPr/>
        </p:nvSpPr>
        <p:spPr>
          <a:xfrm rot="0">
            <a:off x="4044260" y="7266771"/>
            <a:ext cx="937219" cy="714375"/>
          </a:xfrm>
          <a:prstGeom prst="rect">
            <a:avLst/>
          </a:prstGeom>
        </p:spPr>
        <p:txBody>
          <a:bodyPr anchor="t" rtlCol="false" tIns="0" lIns="0" bIns="0" rIns="0">
            <a:spAutoFit/>
          </a:bodyPr>
          <a:lstStyle/>
          <a:p>
            <a:pPr algn="ctr">
              <a:lnSpc>
                <a:spcPts val="5126"/>
              </a:lnSpc>
            </a:pPr>
            <a:r>
              <a:rPr lang="en-US" sz="4271" i="true" spc="350">
                <a:solidFill>
                  <a:srgbClr val="FFFFFF"/>
                </a:solidFill>
                <a:latin typeface="Codec Pro ExtraBold"/>
                <a:ea typeface="Codec Pro ExtraBold"/>
                <a:cs typeface="Codec Pro ExtraBold"/>
                <a:sym typeface="Codec Pro ExtraBold"/>
              </a:rPr>
              <a:t>06</a:t>
            </a:r>
          </a:p>
        </p:txBody>
      </p:sp>
      <p:sp>
        <p:nvSpPr>
          <p:cNvPr name="TextBox 20" id="20"/>
          <p:cNvSpPr txBox="true"/>
          <p:nvPr/>
        </p:nvSpPr>
        <p:spPr>
          <a:xfrm rot="0">
            <a:off x="4044260" y="8117064"/>
            <a:ext cx="937219" cy="714375"/>
          </a:xfrm>
          <a:prstGeom prst="rect">
            <a:avLst/>
          </a:prstGeom>
        </p:spPr>
        <p:txBody>
          <a:bodyPr anchor="t" rtlCol="false" tIns="0" lIns="0" bIns="0" rIns="0">
            <a:spAutoFit/>
          </a:bodyPr>
          <a:lstStyle/>
          <a:p>
            <a:pPr algn="ctr">
              <a:lnSpc>
                <a:spcPts val="5126"/>
              </a:lnSpc>
            </a:pPr>
            <a:r>
              <a:rPr lang="en-US" sz="4271" i="true" spc="350">
                <a:solidFill>
                  <a:srgbClr val="FFFFFF"/>
                </a:solidFill>
                <a:latin typeface="Codec Pro ExtraBold"/>
                <a:ea typeface="Codec Pro ExtraBold"/>
                <a:cs typeface="Codec Pro ExtraBold"/>
                <a:sym typeface="Codec Pro ExtraBold"/>
              </a:rPr>
              <a:t>07</a:t>
            </a:r>
          </a:p>
        </p:txBody>
      </p:sp>
      <p:sp>
        <p:nvSpPr>
          <p:cNvPr name="TextBox 21" id="21"/>
          <p:cNvSpPr txBox="true"/>
          <p:nvPr/>
        </p:nvSpPr>
        <p:spPr>
          <a:xfrm rot="0">
            <a:off x="5454692" y="3346819"/>
            <a:ext cx="5790503" cy="418573"/>
          </a:xfrm>
          <a:prstGeom prst="rect">
            <a:avLst/>
          </a:prstGeom>
        </p:spPr>
        <p:txBody>
          <a:bodyPr anchor="t" rtlCol="false" tIns="0" lIns="0" bIns="0" rIns="0">
            <a:spAutoFit/>
          </a:bodyPr>
          <a:lstStyle/>
          <a:p>
            <a:pPr algn="l">
              <a:lnSpc>
                <a:spcPts val="3483"/>
              </a:lnSpc>
            </a:pPr>
            <a:r>
              <a:rPr lang="en-US" sz="2524" spc="247">
                <a:solidFill>
                  <a:srgbClr val="231F20"/>
                </a:solidFill>
                <a:latin typeface="Open Sauce"/>
                <a:ea typeface="Open Sauce"/>
                <a:cs typeface="Open Sauce"/>
                <a:sym typeface="Open Sauce"/>
              </a:rPr>
              <a:t>Problem Statement</a:t>
            </a:r>
          </a:p>
        </p:txBody>
      </p:sp>
      <p:sp>
        <p:nvSpPr>
          <p:cNvPr name="TextBox 22" id="22"/>
          <p:cNvSpPr txBox="true"/>
          <p:nvPr/>
        </p:nvSpPr>
        <p:spPr>
          <a:xfrm rot="0">
            <a:off x="5454692" y="4127342"/>
            <a:ext cx="6076629" cy="418573"/>
          </a:xfrm>
          <a:prstGeom prst="rect">
            <a:avLst/>
          </a:prstGeom>
        </p:spPr>
        <p:txBody>
          <a:bodyPr anchor="t" rtlCol="false" tIns="0" lIns="0" bIns="0" rIns="0">
            <a:spAutoFit/>
          </a:bodyPr>
          <a:lstStyle/>
          <a:p>
            <a:pPr algn="l">
              <a:lnSpc>
                <a:spcPts val="3483"/>
              </a:lnSpc>
            </a:pPr>
            <a:r>
              <a:rPr lang="en-US" sz="2524" spc="247">
                <a:solidFill>
                  <a:srgbClr val="231F20"/>
                </a:solidFill>
                <a:latin typeface="Open Sauce"/>
                <a:ea typeface="Open Sauce"/>
                <a:cs typeface="Open Sauce"/>
                <a:sym typeface="Open Sauce"/>
              </a:rPr>
              <a:t>Flow Diagram</a:t>
            </a:r>
          </a:p>
        </p:txBody>
      </p:sp>
      <p:sp>
        <p:nvSpPr>
          <p:cNvPr name="TextBox 23" id="23"/>
          <p:cNvSpPr txBox="true"/>
          <p:nvPr/>
        </p:nvSpPr>
        <p:spPr>
          <a:xfrm rot="0">
            <a:off x="5454692" y="4986588"/>
            <a:ext cx="5790503" cy="418573"/>
          </a:xfrm>
          <a:prstGeom prst="rect">
            <a:avLst/>
          </a:prstGeom>
        </p:spPr>
        <p:txBody>
          <a:bodyPr anchor="t" rtlCol="false" tIns="0" lIns="0" bIns="0" rIns="0">
            <a:spAutoFit/>
          </a:bodyPr>
          <a:lstStyle/>
          <a:p>
            <a:pPr algn="l" marL="0" indent="0" lvl="0">
              <a:lnSpc>
                <a:spcPts val="3483"/>
              </a:lnSpc>
              <a:spcBef>
                <a:spcPct val="0"/>
              </a:spcBef>
            </a:pPr>
            <a:r>
              <a:rPr lang="en-US" sz="2524" spc="247">
                <a:solidFill>
                  <a:srgbClr val="231F20"/>
                </a:solidFill>
                <a:latin typeface="Open Sauce"/>
                <a:ea typeface="Open Sauce"/>
                <a:cs typeface="Open Sauce"/>
                <a:sym typeface="Open Sauce"/>
              </a:rPr>
              <a:t>Methodology </a:t>
            </a:r>
          </a:p>
        </p:txBody>
      </p:sp>
      <p:sp>
        <p:nvSpPr>
          <p:cNvPr name="TextBox 24" id="24"/>
          <p:cNvSpPr txBox="true"/>
          <p:nvPr/>
        </p:nvSpPr>
        <p:spPr>
          <a:xfrm rot="0">
            <a:off x="5454692" y="5805619"/>
            <a:ext cx="6076629" cy="418573"/>
          </a:xfrm>
          <a:prstGeom prst="rect">
            <a:avLst/>
          </a:prstGeom>
        </p:spPr>
        <p:txBody>
          <a:bodyPr anchor="t" rtlCol="false" tIns="0" lIns="0" bIns="0" rIns="0">
            <a:spAutoFit/>
          </a:bodyPr>
          <a:lstStyle/>
          <a:p>
            <a:pPr algn="l" marL="0" indent="0" lvl="0">
              <a:lnSpc>
                <a:spcPts val="3483"/>
              </a:lnSpc>
              <a:spcBef>
                <a:spcPct val="0"/>
              </a:spcBef>
            </a:pPr>
            <a:r>
              <a:rPr lang="en-US" sz="2524" spc="247">
                <a:solidFill>
                  <a:srgbClr val="231F20"/>
                </a:solidFill>
                <a:latin typeface="Open Sauce"/>
                <a:ea typeface="Open Sauce"/>
                <a:cs typeface="Open Sauce"/>
                <a:sym typeface="Open Sauce"/>
              </a:rPr>
              <a:t>Evaluation Parameters</a:t>
            </a:r>
          </a:p>
        </p:txBody>
      </p:sp>
      <p:sp>
        <p:nvSpPr>
          <p:cNvPr name="TextBox 25" id="25"/>
          <p:cNvSpPr txBox="true"/>
          <p:nvPr/>
        </p:nvSpPr>
        <p:spPr>
          <a:xfrm rot="0">
            <a:off x="5454692" y="7366665"/>
            <a:ext cx="6076629" cy="418573"/>
          </a:xfrm>
          <a:prstGeom prst="rect">
            <a:avLst/>
          </a:prstGeom>
        </p:spPr>
        <p:txBody>
          <a:bodyPr anchor="t" rtlCol="false" tIns="0" lIns="0" bIns="0" rIns="0">
            <a:spAutoFit/>
          </a:bodyPr>
          <a:lstStyle/>
          <a:p>
            <a:pPr algn="l" marL="0" indent="0" lvl="0">
              <a:lnSpc>
                <a:spcPts val="3483"/>
              </a:lnSpc>
              <a:spcBef>
                <a:spcPct val="0"/>
              </a:spcBef>
            </a:pPr>
            <a:r>
              <a:rPr lang="en-US" sz="2524" spc="247">
                <a:solidFill>
                  <a:srgbClr val="231F20"/>
                </a:solidFill>
                <a:latin typeface="Open Sauce"/>
                <a:ea typeface="Open Sauce"/>
                <a:cs typeface="Open Sauce"/>
                <a:sym typeface="Open Sauce"/>
              </a:rPr>
              <a:t>Conclusion</a:t>
            </a:r>
          </a:p>
        </p:txBody>
      </p:sp>
      <p:sp>
        <p:nvSpPr>
          <p:cNvPr name="TextBox 26" id="26"/>
          <p:cNvSpPr txBox="true"/>
          <p:nvPr/>
        </p:nvSpPr>
        <p:spPr>
          <a:xfrm rot="0">
            <a:off x="5454692" y="8223388"/>
            <a:ext cx="5790503" cy="418573"/>
          </a:xfrm>
          <a:prstGeom prst="rect">
            <a:avLst/>
          </a:prstGeom>
        </p:spPr>
        <p:txBody>
          <a:bodyPr anchor="t" rtlCol="false" tIns="0" lIns="0" bIns="0" rIns="0">
            <a:spAutoFit/>
          </a:bodyPr>
          <a:lstStyle/>
          <a:p>
            <a:pPr algn="l" marL="0" indent="0" lvl="0">
              <a:lnSpc>
                <a:spcPts val="3483"/>
              </a:lnSpc>
              <a:spcBef>
                <a:spcPct val="0"/>
              </a:spcBef>
            </a:pPr>
            <a:r>
              <a:rPr lang="en-US" sz="2524" spc="247">
                <a:solidFill>
                  <a:srgbClr val="231F20"/>
                </a:solidFill>
                <a:latin typeface="Open Sauce"/>
                <a:ea typeface="Open Sauce"/>
                <a:cs typeface="Open Sauce"/>
                <a:sym typeface="Open Sauce"/>
              </a:rPr>
              <a:t>References</a:t>
            </a:r>
          </a:p>
        </p:txBody>
      </p:sp>
      <p:sp>
        <p:nvSpPr>
          <p:cNvPr name="TextBox 27" id="27"/>
          <p:cNvSpPr txBox="true"/>
          <p:nvPr/>
        </p:nvSpPr>
        <p:spPr>
          <a:xfrm rot="0">
            <a:off x="5454692" y="6586142"/>
            <a:ext cx="5790503" cy="418573"/>
          </a:xfrm>
          <a:prstGeom prst="rect">
            <a:avLst/>
          </a:prstGeom>
        </p:spPr>
        <p:txBody>
          <a:bodyPr anchor="t" rtlCol="false" tIns="0" lIns="0" bIns="0" rIns="0">
            <a:spAutoFit/>
          </a:bodyPr>
          <a:lstStyle/>
          <a:p>
            <a:pPr algn="l" marL="0" indent="0" lvl="0">
              <a:lnSpc>
                <a:spcPts val="3483"/>
              </a:lnSpc>
              <a:spcBef>
                <a:spcPct val="0"/>
              </a:spcBef>
            </a:pPr>
            <a:r>
              <a:rPr lang="en-US" sz="2524" spc="247">
                <a:solidFill>
                  <a:srgbClr val="231F20"/>
                </a:solidFill>
                <a:latin typeface="Open Sauce"/>
                <a:ea typeface="Open Sauce"/>
                <a:cs typeface="Open Sauce"/>
                <a:sym typeface="Open Sauce"/>
              </a:rPr>
              <a:t>Challenges Faced</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sp>
        <p:nvSpPr>
          <p:cNvPr name="TextBox 2" id="2"/>
          <p:cNvSpPr txBox="true"/>
          <p:nvPr/>
        </p:nvSpPr>
        <p:spPr>
          <a:xfrm rot="0">
            <a:off x="1428682" y="706517"/>
            <a:ext cx="11412731" cy="1439341"/>
          </a:xfrm>
          <a:prstGeom prst="rect">
            <a:avLst/>
          </a:prstGeom>
        </p:spPr>
        <p:txBody>
          <a:bodyPr anchor="t" rtlCol="false" tIns="0" lIns="0" bIns="0" rIns="0">
            <a:spAutoFit/>
          </a:bodyPr>
          <a:lstStyle/>
          <a:p>
            <a:pPr algn="l" marL="0" indent="0" lvl="0">
              <a:lnSpc>
                <a:spcPts val="10860"/>
              </a:lnSpc>
              <a:spcBef>
                <a:spcPct val="0"/>
              </a:spcBef>
            </a:pPr>
            <a:r>
              <a:rPr lang="en-US" sz="7870" spc="771">
                <a:solidFill>
                  <a:srgbClr val="231F20"/>
                </a:solidFill>
                <a:latin typeface="Codec Pro ExtraBold"/>
                <a:ea typeface="Codec Pro ExtraBold"/>
                <a:cs typeface="Codec Pro ExtraBold"/>
                <a:sym typeface="Codec Pro ExtraBold"/>
              </a:rPr>
              <a:t>Problem Statement  </a:t>
            </a:r>
          </a:p>
        </p:txBody>
      </p:sp>
      <p:grpSp>
        <p:nvGrpSpPr>
          <p:cNvPr name="Group 3" id="3"/>
          <p:cNvGrpSpPr/>
          <p:nvPr/>
        </p:nvGrpSpPr>
        <p:grpSpPr>
          <a:xfrm rot="0">
            <a:off x="7135047" y="2315949"/>
            <a:ext cx="10696577" cy="7112443"/>
            <a:chOff x="0" y="0"/>
            <a:chExt cx="14262103" cy="9483257"/>
          </a:xfrm>
        </p:grpSpPr>
        <p:grpSp>
          <p:nvGrpSpPr>
            <p:cNvPr name="Group 4" id="4"/>
            <p:cNvGrpSpPr/>
            <p:nvPr/>
          </p:nvGrpSpPr>
          <p:grpSpPr>
            <a:xfrm rot="0">
              <a:off x="2926855" y="535217"/>
              <a:ext cx="8409280" cy="8412824"/>
              <a:chOff x="0" y="0"/>
              <a:chExt cx="6832800" cy="6835680"/>
            </a:xfrm>
          </p:grpSpPr>
          <p:sp>
            <p:nvSpPr>
              <p:cNvPr name="Freeform 5" id="5"/>
              <p:cNvSpPr/>
              <p:nvPr/>
            </p:nvSpPr>
            <p:spPr>
              <a:xfrm flipH="false" flipV="false" rot="0">
                <a:off x="0" y="508"/>
                <a:ext cx="6832726" cy="6835140"/>
              </a:xfrm>
              <a:custGeom>
                <a:avLst/>
                <a:gdLst/>
                <a:ahLst/>
                <a:cxnLst/>
                <a:rect r="r" b="b" t="t" l="l"/>
                <a:pathLst>
                  <a:path h="6835140" w="6832726">
                    <a:moveTo>
                      <a:pt x="3408807" y="6835140"/>
                    </a:moveTo>
                    <a:cubicBezTo>
                      <a:pt x="3385947" y="6835140"/>
                      <a:pt x="3370707" y="6812280"/>
                      <a:pt x="3370707" y="6797040"/>
                    </a:cubicBezTo>
                    <a:cubicBezTo>
                      <a:pt x="3370707" y="6774180"/>
                      <a:pt x="3385947" y="6758940"/>
                      <a:pt x="3408807" y="6758940"/>
                    </a:cubicBezTo>
                    <a:cubicBezTo>
                      <a:pt x="3424047" y="6758940"/>
                      <a:pt x="3446907" y="6774180"/>
                      <a:pt x="3446907" y="6797040"/>
                    </a:cubicBezTo>
                    <a:cubicBezTo>
                      <a:pt x="3446907" y="6812280"/>
                      <a:pt x="3424047" y="6835140"/>
                      <a:pt x="3408807" y="6835140"/>
                    </a:cubicBezTo>
                    <a:close/>
                    <a:moveTo>
                      <a:pt x="3584194" y="6789420"/>
                    </a:moveTo>
                    <a:cubicBezTo>
                      <a:pt x="3584194" y="6766560"/>
                      <a:pt x="3599434" y="6751320"/>
                      <a:pt x="3614674" y="6751320"/>
                    </a:cubicBezTo>
                    <a:cubicBezTo>
                      <a:pt x="3637534" y="6751320"/>
                      <a:pt x="3660394" y="6766560"/>
                      <a:pt x="3660394" y="6789420"/>
                    </a:cubicBezTo>
                    <a:cubicBezTo>
                      <a:pt x="3660394" y="6804660"/>
                      <a:pt x="3645154" y="6827520"/>
                      <a:pt x="3622294" y="6827520"/>
                    </a:cubicBezTo>
                    <a:cubicBezTo>
                      <a:pt x="3599434" y="6827520"/>
                      <a:pt x="3584194" y="6812280"/>
                      <a:pt x="3584194" y="6789420"/>
                    </a:cubicBezTo>
                    <a:close/>
                    <a:moveTo>
                      <a:pt x="3187700" y="6827520"/>
                    </a:moveTo>
                    <a:cubicBezTo>
                      <a:pt x="3172460" y="6827520"/>
                      <a:pt x="3149600" y="6804660"/>
                      <a:pt x="3157220" y="6781800"/>
                    </a:cubicBezTo>
                    <a:cubicBezTo>
                      <a:pt x="3157220" y="6766560"/>
                      <a:pt x="3172460" y="6751320"/>
                      <a:pt x="3195320" y="6751320"/>
                    </a:cubicBezTo>
                    <a:cubicBezTo>
                      <a:pt x="3218180" y="6751320"/>
                      <a:pt x="3233420" y="6766560"/>
                      <a:pt x="3233420" y="6789420"/>
                    </a:cubicBezTo>
                    <a:cubicBezTo>
                      <a:pt x="3225800" y="6812280"/>
                      <a:pt x="3210560" y="6827520"/>
                      <a:pt x="3195320" y="6827520"/>
                    </a:cubicBezTo>
                    <a:cubicBezTo>
                      <a:pt x="3195320" y="6827520"/>
                      <a:pt x="3187700" y="6827520"/>
                      <a:pt x="3187700" y="6827520"/>
                    </a:cubicBezTo>
                    <a:close/>
                    <a:moveTo>
                      <a:pt x="3797808" y="6774053"/>
                    </a:moveTo>
                    <a:cubicBezTo>
                      <a:pt x="3790188" y="6751193"/>
                      <a:pt x="3805428" y="6735953"/>
                      <a:pt x="3828288" y="6728333"/>
                    </a:cubicBezTo>
                    <a:cubicBezTo>
                      <a:pt x="3851148" y="6728333"/>
                      <a:pt x="3866388" y="6743573"/>
                      <a:pt x="3874008" y="6766433"/>
                    </a:cubicBezTo>
                    <a:cubicBezTo>
                      <a:pt x="3874008" y="6781673"/>
                      <a:pt x="3858768" y="6804533"/>
                      <a:pt x="3835908" y="6804533"/>
                    </a:cubicBezTo>
                    <a:cubicBezTo>
                      <a:pt x="3813048" y="6804533"/>
                      <a:pt x="3797808" y="6789293"/>
                      <a:pt x="3797808" y="6774053"/>
                    </a:cubicBezTo>
                    <a:close/>
                    <a:moveTo>
                      <a:pt x="2974213" y="6804533"/>
                    </a:moveTo>
                    <a:cubicBezTo>
                      <a:pt x="2951353" y="6804533"/>
                      <a:pt x="2936113" y="6781673"/>
                      <a:pt x="2943733" y="6758813"/>
                    </a:cubicBezTo>
                    <a:cubicBezTo>
                      <a:pt x="2943733" y="6743573"/>
                      <a:pt x="2966593" y="6728333"/>
                      <a:pt x="2981833" y="6728333"/>
                    </a:cubicBezTo>
                    <a:cubicBezTo>
                      <a:pt x="3004693" y="6728333"/>
                      <a:pt x="3019933" y="6751193"/>
                      <a:pt x="3019933" y="6774053"/>
                    </a:cubicBezTo>
                    <a:cubicBezTo>
                      <a:pt x="3012313" y="6789293"/>
                      <a:pt x="2997073" y="6804533"/>
                      <a:pt x="2981833" y="6804533"/>
                    </a:cubicBezTo>
                    <a:cubicBezTo>
                      <a:pt x="2974213" y="6804533"/>
                      <a:pt x="2974213" y="6804533"/>
                      <a:pt x="2974213" y="6804533"/>
                    </a:cubicBezTo>
                    <a:close/>
                    <a:moveTo>
                      <a:pt x="4011295" y="6743446"/>
                    </a:moveTo>
                    <a:cubicBezTo>
                      <a:pt x="4003675" y="6720586"/>
                      <a:pt x="4018915" y="6705346"/>
                      <a:pt x="4041775" y="6697726"/>
                    </a:cubicBezTo>
                    <a:cubicBezTo>
                      <a:pt x="4057015" y="6697726"/>
                      <a:pt x="4079875" y="6705346"/>
                      <a:pt x="4079875" y="6728206"/>
                    </a:cubicBezTo>
                    <a:cubicBezTo>
                      <a:pt x="4087495" y="6751066"/>
                      <a:pt x="4072255" y="6766306"/>
                      <a:pt x="4049395" y="6773926"/>
                    </a:cubicBezTo>
                    <a:cubicBezTo>
                      <a:pt x="4049395" y="6773926"/>
                      <a:pt x="4049395" y="6773926"/>
                      <a:pt x="4041775" y="6773926"/>
                    </a:cubicBezTo>
                    <a:cubicBezTo>
                      <a:pt x="4026535" y="6773926"/>
                      <a:pt x="4011295" y="6758686"/>
                      <a:pt x="4011295" y="6743446"/>
                    </a:cubicBezTo>
                    <a:close/>
                    <a:moveTo>
                      <a:pt x="2760599" y="6766306"/>
                    </a:moveTo>
                    <a:cubicBezTo>
                      <a:pt x="2737739" y="6766306"/>
                      <a:pt x="2730119" y="6743446"/>
                      <a:pt x="2730119" y="6728206"/>
                    </a:cubicBezTo>
                    <a:cubicBezTo>
                      <a:pt x="2737739" y="6705346"/>
                      <a:pt x="2752979" y="6690106"/>
                      <a:pt x="2775839" y="6697726"/>
                    </a:cubicBezTo>
                    <a:cubicBezTo>
                      <a:pt x="2798699" y="6697726"/>
                      <a:pt x="2806319" y="6720586"/>
                      <a:pt x="2806319" y="6735826"/>
                    </a:cubicBezTo>
                    <a:cubicBezTo>
                      <a:pt x="2798699" y="6758686"/>
                      <a:pt x="2783459" y="6773926"/>
                      <a:pt x="2768219" y="6773926"/>
                    </a:cubicBezTo>
                    <a:cubicBezTo>
                      <a:pt x="2768219" y="6773926"/>
                      <a:pt x="2760599" y="6773926"/>
                      <a:pt x="2760599" y="6766306"/>
                    </a:cubicBezTo>
                    <a:close/>
                    <a:moveTo>
                      <a:pt x="4217162" y="6697599"/>
                    </a:moveTo>
                    <a:cubicBezTo>
                      <a:pt x="4209542" y="6682359"/>
                      <a:pt x="4224782" y="6659499"/>
                      <a:pt x="4247642" y="6651879"/>
                    </a:cubicBezTo>
                    <a:cubicBezTo>
                      <a:pt x="4262882" y="6644259"/>
                      <a:pt x="4285742" y="6659499"/>
                      <a:pt x="4293362" y="6682359"/>
                    </a:cubicBezTo>
                    <a:cubicBezTo>
                      <a:pt x="4293362" y="6697599"/>
                      <a:pt x="4285742" y="6720459"/>
                      <a:pt x="4262882" y="6728079"/>
                    </a:cubicBezTo>
                    <a:cubicBezTo>
                      <a:pt x="4262882" y="6728079"/>
                      <a:pt x="4255262" y="6728079"/>
                      <a:pt x="4255262" y="6728079"/>
                    </a:cubicBezTo>
                    <a:cubicBezTo>
                      <a:pt x="4240022" y="6728079"/>
                      <a:pt x="4224782" y="6712839"/>
                      <a:pt x="4217162" y="6697599"/>
                    </a:cubicBezTo>
                    <a:close/>
                    <a:moveTo>
                      <a:pt x="2547112" y="6720459"/>
                    </a:moveTo>
                    <a:cubicBezTo>
                      <a:pt x="2531872" y="6712839"/>
                      <a:pt x="2516632" y="6697599"/>
                      <a:pt x="2524252" y="6674739"/>
                    </a:cubicBezTo>
                    <a:cubicBezTo>
                      <a:pt x="2524252" y="6651879"/>
                      <a:pt x="2547112" y="6644259"/>
                      <a:pt x="2569972" y="6644259"/>
                    </a:cubicBezTo>
                    <a:cubicBezTo>
                      <a:pt x="2585212" y="6651879"/>
                      <a:pt x="2600452" y="6674739"/>
                      <a:pt x="2592832" y="6697726"/>
                    </a:cubicBezTo>
                    <a:cubicBezTo>
                      <a:pt x="2592832" y="6712966"/>
                      <a:pt x="2577592" y="6720586"/>
                      <a:pt x="2562352" y="6720586"/>
                    </a:cubicBezTo>
                    <a:cubicBezTo>
                      <a:pt x="2554732" y="6720586"/>
                      <a:pt x="2554732" y="6720586"/>
                      <a:pt x="2547112" y="6720586"/>
                    </a:cubicBezTo>
                    <a:close/>
                    <a:moveTo>
                      <a:pt x="4423029" y="6644259"/>
                    </a:moveTo>
                    <a:cubicBezTo>
                      <a:pt x="4415409" y="6621399"/>
                      <a:pt x="4430649" y="6598539"/>
                      <a:pt x="4445889" y="6590792"/>
                    </a:cubicBezTo>
                    <a:cubicBezTo>
                      <a:pt x="4468749" y="6590792"/>
                      <a:pt x="4491609" y="6598412"/>
                      <a:pt x="4499229" y="6621272"/>
                    </a:cubicBezTo>
                    <a:cubicBezTo>
                      <a:pt x="4499229" y="6636512"/>
                      <a:pt x="4491609" y="6659372"/>
                      <a:pt x="4468749" y="6666992"/>
                    </a:cubicBezTo>
                    <a:cubicBezTo>
                      <a:pt x="4468749" y="6666992"/>
                      <a:pt x="4461129" y="6666992"/>
                      <a:pt x="4461129" y="6666992"/>
                    </a:cubicBezTo>
                    <a:cubicBezTo>
                      <a:pt x="4445889" y="6666992"/>
                      <a:pt x="4430649" y="6659372"/>
                      <a:pt x="4423029" y="6644132"/>
                    </a:cubicBezTo>
                    <a:close/>
                    <a:moveTo>
                      <a:pt x="2341118" y="6659372"/>
                    </a:moveTo>
                    <a:cubicBezTo>
                      <a:pt x="2318258" y="6651752"/>
                      <a:pt x="2310638" y="6628892"/>
                      <a:pt x="2318258" y="6613652"/>
                    </a:cubicBezTo>
                    <a:cubicBezTo>
                      <a:pt x="2325878" y="6590792"/>
                      <a:pt x="2348738" y="6583172"/>
                      <a:pt x="2363978" y="6590792"/>
                    </a:cubicBezTo>
                    <a:cubicBezTo>
                      <a:pt x="2386838" y="6590792"/>
                      <a:pt x="2394458" y="6613652"/>
                      <a:pt x="2386838" y="6636512"/>
                    </a:cubicBezTo>
                    <a:cubicBezTo>
                      <a:pt x="2386838" y="6651752"/>
                      <a:pt x="2371598" y="6659372"/>
                      <a:pt x="2356358" y="6659372"/>
                    </a:cubicBezTo>
                    <a:cubicBezTo>
                      <a:pt x="2348738" y="6659372"/>
                      <a:pt x="2348738" y="6659372"/>
                      <a:pt x="2341118" y="6659372"/>
                    </a:cubicBezTo>
                    <a:close/>
                    <a:moveTo>
                      <a:pt x="4628896" y="6567805"/>
                    </a:moveTo>
                    <a:cubicBezTo>
                      <a:pt x="4621276" y="6552565"/>
                      <a:pt x="4628896" y="6529705"/>
                      <a:pt x="4644136" y="6522085"/>
                    </a:cubicBezTo>
                    <a:cubicBezTo>
                      <a:pt x="4666996" y="6514465"/>
                      <a:pt x="4689856" y="6522085"/>
                      <a:pt x="4697476" y="6544945"/>
                    </a:cubicBezTo>
                    <a:cubicBezTo>
                      <a:pt x="4705096" y="6560185"/>
                      <a:pt x="4697476" y="6583045"/>
                      <a:pt x="4674616" y="6590665"/>
                    </a:cubicBezTo>
                    <a:cubicBezTo>
                      <a:pt x="4674616" y="6590665"/>
                      <a:pt x="4666996" y="6598285"/>
                      <a:pt x="4659376" y="6598285"/>
                    </a:cubicBezTo>
                    <a:cubicBezTo>
                      <a:pt x="4644136" y="6598285"/>
                      <a:pt x="4628896" y="6583045"/>
                      <a:pt x="4628896" y="6567805"/>
                    </a:cubicBezTo>
                    <a:close/>
                    <a:moveTo>
                      <a:pt x="2135251" y="6583045"/>
                    </a:moveTo>
                    <a:cubicBezTo>
                      <a:pt x="2120011" y="6575425"/>
                      <a:pt x="2112391" y="6552565"/>
                      <a:pt x="2120011" y="6537325"/>
                    </a:cubicBezTo>
                    <a:cubicBezTo>
                      <a:pt x="2127631" y="6514465"/>
                      <a:pt x="2150491" y="6506845"/>
                      <a:pt x="2165731" y="6514465"/>
                    </a:cubicBezTo>
                    <a:cubicBezTo>
                      <a:pt x="2188591" y="6522085"/>
                      <a:pt x="2196211" y="6544945"/>
                      <a:pt x="2188591" y="6560185"/>
                    </a:cubicBezTo>
                    <a:cubicBezTo>
                      <a:pt x="2180971" y="6575425"/>
                      <a:pt x="2165731" y="6590665"/>
                      <a:pt x="2150491" y="6590665"/>
                    </a:cubicBezTo>
                    <a:cubicBezTo>
                      <a:pt x="2150491" y="6590665"/>
                      <a:pt x="2142871" y="6590665"/>
                      <a:pt x="2135251" y="6583045"/>
                    </a:cubicBezTo>
                    <a:close/>
                    <a:moveTo>
                      <a:pt x="4827143" y="6491478"/>
                    </a:moveTo>
                    <a:cubicBezTo>
                      <a:pt x="4811903" y="6468618"/>
                      <a:pt x="4819523" y="6445758"/>
                      <a:pt x="4842383" y="6438011"/>
                    </a:cubicBezTo>
                    <a:cubicBezTo>
                      <a:pt x="4857623" y="6430391"/>
                      <a:pt x="4880483" y="6438011"/>
                      <a:pt x="4895723" y="6453251"/>
                    </a:cubicBezTo>
                    <a:cubicBezTo>
                      <a:pt x="4903343" y="6476111"/>
                      <a:pt x="4895723" y="6498971"/>
                      <a:pt x="4872863" y="6506718"/>
                    </a:cubicBezTo>
                    <a:cubicBezTo>
                      <a:pt x="4872863" y="6506718"/>
                      <a:pt x="4865243" y="6506718"/>
                      <a:pt x="4857623" y="6506718"/>
                    </a:cubicBezTo>
                    <a:cubicBezTo>
                      <a:pt x="4842383" y="6506718"/>
                      <a:pt x="4827143" y="6499098"/>
                      <a:pt x="4827143" y="6491478"/>
                    </a:cubicBezTo>
                    <a:close/>
                    <a:moveTo>
                      <a:pt x="1936877" y="6499098"/>
                    </a:moveTo>
                    <a:cubicBezTo>
                      <a:pt x="1921637" y="6491478"/>
                      <a:pt x="1914017" y="6468618"/>
                      <a:pt x="1921637" y="6445631"/>
                    </a:cubicBezTo>
                    <a:cubicBezTo>
                      <a:pt x="1929257" y="6430391"/>
                      <a:pt x="1952117" y="6422771"/>
                      <a:pt x="1974977" y="6430391"/>
                    </a:cubicBezTo>
                    <a:cubicBezTo>
                      <a:pt x="1990217" y="6438011"/>
                      <a:pt x="1997837" y="6460871"/>
                      <a:pt x="1990217" y="6476111"/>
                    </a:cubicBezTo>
                    <a:cubicBezTo>
                      <a:pt x="1982597" y="6491351"/>
                      <a:pt x="1967357" y="6498971"/>
                      <a:pt x="1959737" y="6498971"/>
                    </a:cubicBezTo>
                    <a:cubicBezTo>
                      <a:pt x="1952117" y="6498971"/>
                      <a:pt x="1944497" y="6498971"/>
                      <a:pt x="1936877" y="6498971"/>
                    </a:cubicBezTo>
                    <a:close/>
                    <a:moveTo>
                      <a:pt x="5017770" y="6392164"/>
                    </a:moveTo>
                    <a:cubicBezTo>
                      <a:pt x="5002530" y="6376924"/>
                      <a:pt x="5010150" y="6354064"/>
                      <a:pt x="5033010" y="6338697"/>
                    </a:cubicBezTo>
                    <a:cubicBezTo>
                      <a:pt x="5048250" y="6331077"/>
                      <a:pt x="5071110" y="6338697"/>
                      <a:pt x="5078730" y="6353937"/>
                    </a:cubicBezTo>
                    <a:cubicBezTo>
                      <a:pt x="5093970" y="6376797"/>
                      <a:pt x="5086350" y="6399657"/>
                      <a:pt x="5063490" y="6407404"/>
                    </a:cubicBezTo>
                    <a:cubicBezTo>
                      <a:pt x="5063490" y="6407404"/>
                      <a:pt x="5055870" y="6415024"/>
                      <a:pt x="5048250" y="6415024"/>
                    </a:cubicBezTo>
                    <a:cubicBezTo>
                      <a:pt x="5033010" y="6415024"/>
                      <a:pt x="5025390" y="6407404"/>
                      <a:pt x="5017770" y="6392164"/>
                    </a:cubicBezTo>
                    <a:close/>
                    <a:moveTo>
                      <a:pt x="1746250" y="6399784"/>
                    </a:moveTo>
                    <a:cubicBezTo>
                      <a:pt x="1731010" y="6384544"/>
                      <a:pt x="1723390" y="6361684"/>
                      <a:pt x="1731010" y="6346317"/>
                    </a:cubicBezTo>
                    <a:cubicBezTo>
                      <a:pt x="1746250" y="6323457"/>
                      <a:pt x="1769110" y="6323457"/>
                      <a:pt x="1784350" y="6331077"/>
                    </a:cubicBezTo>
                    <a:cubicBezTo>
                      <a:pt x="1807210" y="6338697"/>
                      <a:pt x="1807210" y="6361557"/>
                      <a:pt x="1799590" y="6384544"/>
                    </a:cubicBezTo>
                    <a:cubicBezTo>
                      <a:pt x="1791970" y="6392164"/>
                      <a:pt x="1776730" y="6399784"/>
                      <a:pt x="1769110" y="6399784"/>
                    </a:cubicBezTo>
                    <a:cubicBezTo>
                      <a:pt x="1761490" y="6399784"/>
                      <a:pt x="1753870" y="6399784"/>
                      <a:pt x="1746250" y="6399784"/>
                    </a:cubicBezTo>
                    <a:close/>
                    <a:moveTo>
                      <a:pt x="5200777" y="6285357"/>
                    </a:moveTo>
                    <a:cubicBezTo>
                      <a:pt x="5185537" y="6270117"/>
                      <a:pt x="5193157" y="6247257"/>
                      <a:pt x="5208397" y="6231890"/>
                    </a:cubicBezTo>
                    <a:cubicBezTo>
                      <a:pt x="5231257" y="6224270"/>
                      <a:pt x="5254117" y="6224270"/>
                      <a:pt x="5261737" y="6247130"/>
                    </a:cubicBezTo>
                    <a:cubicBezTo>
                      <a:pt x="5276977" y="6262370"/>
                      <a:pt x="5269357" y="6285230"/>
                      <a:pt x="5254117" y="6292850"/>
                    </a:cubicBezTo>
                    <a:cubicBezTo>
                      <a:pt x="5246497" y="6300470"/>
                      <a:pt x="5238877" y="6300470"/>
                      <a:pt x="5231257" y="6300470"/>
                    </a:cubicBezTo>
                    <a:cubicBezTo>
                      <a:pt x="5223637" y="6300470"/>
                      <a:pt x="5208397" y="6292850"/>
                      <a:pt x="5200777" y="6285230"/>
                    </a:cubicBezTo>
                    <a:close/>
                    <a:moveTo>
                      <a:pt x="1563243" y="6285230"/>
                    </a:moveTo>
                    <a:cubicBezTo>
                      <a:pt x="1548003" y="6269990"/>
                      <a:pt x="1540383" y="6247130"/>
                      <a:pt x="1548003" y="6231763"/>
                    </a:cubicBezTo>
                    <a:cubicBezTo>
                      <a:pt x="1563243" y="6216523"/>
                      <a:pt x="1586103" y="6208903"/>
                      <a:pt x="1601343" y="6224143"/>
                    </a:cubicBezTo>
                    <a:cubicBezTo>
                      <a:pt x="1624203" y="6231763"/>
                      <a:pt x="1624203" y="6254623"/>
                      <a:pt x="1616583" y="6277610"/>
                    </a:cubicBezTo>
                    <a:cubicBezTo>
                      <a:pt x="1608963" y="6285230"/>
                      <a:pt x="1593723" y="6292850"/>
                      <a:pt x="1586103" y="6292850"/>
                    </a:cubicBezTo>
                    <a:cubicBezTo>
                      <a:pt x="1578483" y="6292850"/>
                      <a:pt x="1570863" y="6292850"/>
                      <a:pt x="1563243" y="6285230"/>
                    </a:cubicBezTo>
                    <a:close/>
                    <a:moveTo>
                      <a:pt x="5376164" y="6163183"/>
                    </a:moveTo>
                    <a:cubicBezTo>
                      <a:pt x="5368544" y="6147943"/>
                      <a:pt x="5368544" y="6125083"/>
                      <a:pt x="5383784" y="6109716"/>
                    </a:cubicBezTo>
                    <a:cubicBezTo>
                      <a:pt x="5406644" y="6102096"/>
                      <a:pt x="5429504" y="6102096"/>
                      <a:pt x="5437124" y="6117336"/>
                    </a:cubicBezTo>
                    <a:cubicBezTo>
                      <a:pt x="5452364" y="6140196"/>
                      <a:pt x="5452364" y="6163056"/>
                      <a:pt x="5429504" y="6170803"/>
                    </a:cubicBezTo>
                    <a:cubicBezTo>
                      <a:pt x="5421884" y="6178423"/>
                      <a:pt x="5414264" y="6178423"/>
                      <a:pt x="5406644" y="6178423"/>
                    </a:cubicBezTo>
                    <a:cubicBezTo>
                      <a:pt x="5399024" y="6178423"/>
                      <a:pt x="5383784" y="6178423"/>
                      <a:pt x="5376164" y="6163183"/>
                    </a:cubicBezTo>
                    <a:close/>
                    <a:moveTo>
                      <a:pt x="1387856" y="6163183"/>
                    </a:moveTo>
                    <a:cubicBezTo>
                      <a:pt x="1364996" y="6147943"/>
                      <a:pt x="1364996" y="6125083"/>
                      <a:pt x="1380236" y="6109716"/>
                    </a:cubicBezTo>
                    <a:cubicBezTo>
                      <a:pt x="1387856" y="6094476"/>
                      <a:pt x="1410716" y="6086856"/>
                      <a:pt x="1425956" y="6102096"/>
                    </a:cubicBezTo>
                    <a:cubicBezTo>
                      <a:pt x="1448816" y="6109716"/>
                      <a:pt x="1448816" y="6140196"/>
                      <a:pt x="1441196" y="6155563"/>
                    </a:cubicBezTo>
                    <a:cubicBezTo>
                      <a:pt x="1433576" y="6163183"/>
                      <a:pt x="1418336" y="6170803"/>
                      <a:pt x="1410716" y="6170803"/>
                    </a:cubicBezTo>
                    <a:cubicBezTo>
                      <a:pt x="1395476" y="6170803"/>
                      <a:pt x="1387856" y="6163183"/>
                      <a:pt x="1387856" y="6163183"/>
                    </a:cubicBezTo>
                    <a:close/>
                    <a:moveTo>
                      <a:pt x="5551551" y="6033516"/>
                    </a:moveTo>
                    <a:cubicBezTo>
                      <a:pt x="5536311" y="6018276"/>
                      <a:pt x="5536311" y="5995416"/>
                      <a:pt x="5551551" y="5980049"/>
                    </a:cubicBezTo>
                    <a:cubicBezTo>
                      <a:pt x="5566791" y="5964809"/>
                      <a:pt x="5597271" y="5972429"/>
                      <a:pt x="5604891" y="5987669"/>
                    </a:cubicBezTo>
                    <a:cubicBezTo>
                      <a:pt x="5620131" y="6002909"/>
                      <a:pt x="5620131" y="6025769"/>
                      <a:pt x="5604891" y="6041136"/>
                    </a:cubicBezTo>
                    <a:cubicBezTo>
                      <a:pt x="5597271" y="6048756"/>
                      <a:pt x="5589651" y="6048756"/>
                      <a:pt x="5574411" y="6048756"/>
                    </a:cubicBezTo>
                    <a:cubicBezTo>
                      <a:pt x="5566791" y="6048756"/>
                      <a:pt x="5559171" y="6041136"/>
                      <a:pt x="5551551" y="6033516"/>
                    </a:cubicBezTo>
                    <a:close/>
                    <a:moveTo>
                      <a:pt x="1212469" y="6025896"/>
                    </a:moveTo>
                    <a:cubicBezTo>
                      <a:pt x="1197229" y="6010656"/>
                      <a:pt x="1197229" y="5987796"/>
                      <a:pt x="1212469" y="5972429"/>
                    </a:cubicBezTo>
                    <a:cubicBezTo>
                      <a:pt x="1220089" y="5957189"/>
                      <a:pt x="1250569" y="5957189"/>
                      <a:pt x="1265809" y="5972429"/>
                    </a:cubicBezTo>
                    <a:cubicBezTo>
                      <a:pt x="1281049" y="5980049"/>
                      <a:pt x="1281049" y="6002909"/>
                      <a:pt x="1265809" y="6025896"/>
                    </a:cubicBezTo>
                    <a:cubicBezTo>
                      <a:pt x="1258189" y="6033516"/>
                      <a:pt x="1250569" y="6033516"/>
                      <a:pt x="1235329" y="6033516"/>
                    </a:cubicBezTo>
                    <a:cubicBezTo>
                      <a:pt x="1227709" y="6033516"/>
                      <a:pt x="1220089" y="6033516"/>
                      <a:pt x="1212469" y="6025896"/>
                    </a:cubicBezTo>
                    <a:close/>
                    <a:moveTo>
                      <a:pt x="5711698" y="5896229"/>
                    </a:moveTo>
                    <a:cubicBezTo>
                      <a:pt x="5696458" y="5880989"/>
                      <a:pt x="5696458" y="5858129"/>
                      <a:pt x="5711698" y="5842762"/>
                    </a:cubicBezTo>
                    <a:cubicBezTo>
                      <a:pt x="5726938" y="5827522"/>
                      <a:pt x="5749798" y="5827522"/>
                      <a:pt x="5765038" y="5842762"/>
                    </a:cubicBezTo>
                    <a:cubicBezTo>
                      <a:pt x="5780278" y="5858002"/>
                      <a:pt x="5780278" y="5880862"/>
                      <a:pt x="5765038" y="5896229"/>
                    </a:cubicBezTo>
                    <a:cubicBezTo>
                      <a:pt x="5757418" y="5903849"/>
                      <a:pt x="5749798" y="5903849"/>
                      <a:pt x="5734558" y="5903849"/>
                    </a:cubicBezTo>
                    <a:cubicBezTo>
                      <a:pt x="5726938" y="5903849"/>
                      <a:pt x="5719318" y="5903849"/>
                      <a:pt x="5711698" y="5896229"/>
                    </a:cubicBezTo>
                    <a:close/>
                    <a:moveTo>
                      <a:pt x="1052322" y="5880989"/>
                    </a:moveTo>
                    <a:cubicBezTo>
                      <a:pt x="1037082" y="5865749"/>
                      <a:pt x="1037082" y="5842889"/>
                      <a:pt x="1052322" y="5827522"/>
                    </a:cubicBezTo>
                    <a:cubicBezTo>
                      <a:pt x="1067562" y="5812282"/>
                      <a:pt x="1090422" y="5812282"/>
                      <a:pt x="1105662" y="5827522"/>
                    </a:cubicBezTo>
                    <a:cubicBezTo>
                      <a:pt x="1120902" y="5842762"/>
                      <a:pt x="1120902" y="5865622"/>
                      <a:pt x="1105662" y="5880989"/>
                    </a:cubicBezTo>
                    <a:cubicBezTo>
                      <a:pt x="1098042" y="5888609"/>
                      <a:pt x="1090422" y="5896229"/>
                      <a:pt x="1082802" y="5896229"/>
                    </a:cubicBezTo>
                    <a:cubicBezTo>
                      <a:pt x="1067562" y="5896229"/>
                      <a:pt x="1059942" y="5888609"/>
                      <a:pt x="1052322" y="5880989"/>
                    </a:cubicBezTo>
                    <a:close/>
                    <a:moveTo>
                      <a:pt x="5864225" y="5743702"/>
                    </a:moveTo>
                    <a:cubicBezTo>
                      <a:pt x="5848985" y="5728462"/>
                      <a:pt x="5848985" y="5705602"/>
                      <a:pt x="5864225" y="5690235"/>
                    </a:cubicBezTo>
                    <a:cubicBezTo>
                      <a:pt x="5871845" y="5674995"/>
                      <a:pt x="5902325" y="5674995"/>
                      <a:pt x="5917565" y="5690235"/>
                    </a:cubicBezTo>
                    <a:cubicBezTo>
                      <a:pt x="5932805" y="5705475"/>
                      <a:pt x="5932805" y="5728335"/>
                      <a:pt x="5917565" y="5743702"/>
                    </a:cubicBezTo>
                    <a:cubicBezTo>
                      <a:pt x="5909945" y="5751322"/>
                      <a:pt x="5902325" y="5751322"/>
                      <a:pt x="5887085" y="5751322"/>
                    </a:cubicBezTo>
                    <a:cubicBezTo>
                      <a:pt x="5879465" y="5751322"/>
                      <a:pt x="5871845" y="5751322"/>
                      <a:pt x="5864225" y="5743702"/>
                    </a:cubicBezTo>
                    <a:close/>
                    <a:moveTo>
                      <a:pt x="899795" y="5728462"/>
                    </a:moveTo>
                    <a:cubicBezTo>
                      <a:pt x="884555" y="5713222"/>
                      <a:pt x="892175" y="5690362"/>
                      <a:pt x="907415" y="5674995"/>
                    </a:cubicBezTo>
                    <a:cubicBezTo>
                      <a:pt x="922655" y="5659755"/>
                      <a:pt x="945515" y="5659755"/>
                      <a:pt x="960755" y="5674995"/>
                    </a:cubicBezTo>
                    <a:cubicBezTo>
                      <a:pt x="975995" y="5690235"/>
                      <a:pt x="968375" y="5713095"/>
                      <a:pt x="953135" y="5728462"/>
                    </a:cubicBezTo>
                    <a:cubicBezTo>
                      <a:pt x="945515" y="5736082"/>
                      <a:pt x="937895" y="5736082"/>
                      <a:pt x="930275" y="5736082"/>
                    </a:cubicBezTo>
                    <a:cubicBezTo>
                      <a:pt x="922655" y="5736082"/>
                      <a:pt x="907415" y="5736082"/>
                      <a:pt x="899795" y="5728462"/>
                    </a:cubicBezTo>
                    <a:close/>
                    <a:moveTo>
                      <a:pt x="6009132" y="5583555"/>
                    </a:moveTo>
                    <a:cubicBezTo>
                      <a:pt x="5986272" y="5568315"/>
                      <a:pt x="5986272" y="5545455"/>
                      <a:pt x="6001512" y="5530088"/>
                    </a:cubicBezTo>
                    <a:cubicBezTo>
                      <a:pt x="6016752" y="5514848"/>
                      <a:pt x="6039612" y="5514848"/>
                      <a:pt x="6054852" y="5522468"/>
                    </a:cubicBezTo>
                    <a:cubicBezTo>
                      <a:pt x="6070092" y="5537708"/>
                      <a:pt x="6070092" y="5560568"/>
                      <a:pt x="6062472" y="5575935"/>
                    </a:cubicBezTo>
                    <a:cubicBezTo>
                      <a:pt x="6054852" y="5591175"/>
                      <a:pt x="6039612" y="5591175"/>
                      <a:pt x="6031992" y="5591175"/>
                    </a:cubicBezTo>
                    <a:cubicBezTo>
                      <a:pt x="6024372" y="5591175"/>
                      <a:pt x="6009132" y="5591175"/>
                      <a:pt x="6009132" y="5583555"/>
                    </a:cubicBezTo>
                    <a:close/>
                    <a:moveTo>
                      <a:pt x="762508" y="5560695"/>
                    </a:moveTo>
                    <a:cubicBezTo>
                      <a:pt x="747268" y="5545455"/>
                      <a:pt x="747268" y="5522595"/>
                      <a:pt x="762508" y="5507228"/>
                    </a:cubicBezTo>
                    <a:cubicBezTo>
                      <a:pt x="785368" y="5499608"/>
                      <a:pt x="808228" y="5499608"/>
                      <a:pt x="823468" y="5514848"/>
                    </a:cubicBezTo>
                    <a:cubicBezTo>
                      <a:pt x="831088" y="5530088"/>
                      <a:pt x="831088" y="5552948"/>
                      <a:pt x="815848" y="5568315"/>
                    </a:cubicBezTo>
                    <a:cubicBezTo>
                      <a:pt x="808228" y="5575935"/>
                      <a:pt x="800608" y="5575935"/>
                      <a:pt x="792988" y="5575935"/>
                    </a:cubicBezTo>
                    <a:cubicBezTo>
                      <a:pt x="777748" y="5575935"/>
                      <a:pt x="770128" y="5575935"/>
                      <a:pt x="762508" y="5560695"/>
                    </a:cubicBezTo>
                    <a:close/>
                    <a:moveTo>
                      <a:pt x="6138799" y="5415788"/>
                    </a:moveTo>
                    <a:cubicBezTo>
                      <a:pt x="6123559" y="5400548"/>
                      <a:pt x="6115939" y="5377688"/>
                      <a:pt x="6131179" y="5362321"/>
                    </a:cubicBezTo>
                    <a:cubicBezTo>
                      <a:pt x="6138799" y="5347081"/>
                      <a:pt x="6161659" y="5339461"/>
                      <a:pt x="6184519" y="5354701"/>
                    </a:cubicBezTo>
                    <a:cubicBezTo>
                      <a:pt x="6199759" y="5369941"/>
                      <a:pt x="6199759" y="5392801"/>
                      <a:pt x="6192139" y="5408168"/>
                    </a:cubicBezTo>
                    <a:cubicBezTo>
                      <a:pt x="6184519" y="5415788"/>
                      <a:pt x="6169279" y="5423408"/>
                      <a:pt x="6161659" y="5423408"/>
                    </a:cubicBezTo>
                    <a:cubicBezTo>
                      <a:pt x="6154039" y="5423408"/>
                      <a:pt x="6146419" y="5423408"/>
                      <a:pt x="6138799" y="5415788"/>
                    </a:cubicBezTo>
                    <a:close/>
                    <a:moveTo>
                      <a:pt x="632841" y="5392928"/>
                    </a:moveTo>
                    <a:cubicBezTo>
                      <a:pt x="617601" y="5370068"/>
                      <a:pt x="625221" y="5347208"/>
                      <a:pt x="640461" y="5339461"/>
                    </a:cubicBezTo>
                    <a:cubicBezTo>
                      <a:pt x="655701" y="5324221"/>
                      <a:pt x="678561" y="5331841"/>
                      <a:pt x="693801" y="5347081"/>
                    </a:cubicBezTo>
                    <a:cubicBezTo>
                      <a:pt x="701421" y="5362321"/>
                      <a:pt x="701421" y="5385181"/>
                      <a:pt x="686181" y="5400548"/>
                    </a:cubicBezTo>
                    <a:cubicBezTo>
                      <a:pt x="678561" y="5408168"/>
                      <a:pt x="670941" y="5408168"/>
                      <a:pt x="663321" y="5408168"/>
                    </a:cubicBezTo>
                    <a:cubicBezTo>
                      <a:pt x="648081" y="5408168"/>
                      <a:pt x="640461" y="5400548"/>
                      <a:pt x="632841" y="5392928"/>
                    </a:cubicBezTo>
                    <a:close/>
                    <a:moveTo>
                      <a:pt x="6260719" y="5240401"/>
                    </a:moveTo>
                    <a:cubicBezTo>
                      <a:pt x="6237859" y="5225161"/>
                      <a:pt x="6237859" y="5202301"/>
                      <a:pt x="6245479" y="5186934"/>
                    </a:cubicBezTo>
                    <a:cubicBezTo>
                      <a:pt x="6260719" y="5171694"/>
                      <a:pt x="6283579" y="5164074"/>
                      <a:pt x="6298819" y="5171694"/>
                    </a:cubicBezTo>
                    <a:cubicBezTo>
                      <a:pt x="6314059" y="5186934"/>
                      <a:pt x="6321679" y="5209794"/>
                      <a:pt x="6314059" y="5225161"/>
                    </a:cubicBezTo>
                    <a:cubicBezTo>
                      <a:pt x="6306439" y="5240401"/>
                      <a:pt x="6291199" y="5248021"/>
                      <a:pt x="6275959" y="5248021"/>
                    </a:cubicBezTo>
                    <a:cubicBezTo>
                      <a:pt x="6275959" y="5248021"/>
                      <a:pt x="6268339" y="5240401"/>
                      <a:pt x="6260719" y="5240401"/>
                    </a:cubicBezTo>
                    <a:close/>
                    <a:moveTo>
                      <a:pt x="510794" y="5209921"/>
                    </a:moveTo>
                    <a:cubicBezTo>
                      <a:pt x="495554" y="5194681"/>
                      <a:pt x="503174" y="5171821"/>
                      <a:pt x="526034" y="5156454"/>
                    </a:cubicBezTo>
                    <a:cubicBezTo>
                      <a:pt x="541274" y="5148834"/>
                      <a:pt x="564134" y="5148834"/>
                      <a:pt x="571754" y="5171694"/>
                    </a:cubicBezTo>
                    <a:cubicBezTo>
                      <a:pt x="586994" y="5186934"/>
                      <a:pt x="579374" y="5209794"/>
                      <a:pt x="564134" y="5225161"/>
                    </a:cubicBezTo>
                    <a:cubicBezTo>
                      <a:pt x="556514" y="5225161"/>
                      <a:pt x="548894" y="5225161"/>
                      <a:pt x="541274" y="5225161"/>
                    </a:cubicBezTo>
                    <a:cubicBezTo>
                      <a:pt x="526034" y="5225161"/>
                      <a:pt x="518414" y="5225161"/>
                      <a:pt x="510794" y="5209921"/>
                    </a:cubicBezTo>
                    <a:close/>
                    <a:moveTo>
                      <a:pt x="6367526" y="5057394"/>
                    </a:moveTo>
                    <a:cubicBezTo>
                      <a:pt x="6352286" y="5042154"/>
                      <a:pt x="6344666" y="5019294"/>
                      <a:pt x="6352286" y="5003927"/>
                    </a:cubicBezTo>
                    <a:cubicBezTo>
                      <a:pt x="6367526" y="4988687"/>
                      <a:pt x="6390386" y="4981067"/>
                      <a:pt x="6405626" y="4988687"/>
                    </a:cubicBezTo>
                    <a:cubicBezTo>
                      <a:pt x="6420866" y="4996307"/>
                      <a:pt x="6428486" y="5019167"/>
                      <a:pt x="6420866" y="5042154"/>
                    </a:cubicBezTo>
                    <a:cubicBezTo>
                      <a:pt x="6413246" y="5049774"/>
                      <a:pt x="6398006" y="5057394"/>
                      <a:pt x="6390386" y="5057394"/>
                    </a:cubicBezTo>
                    <a:cubicBezTo>
                      <a:pt x="6382766" y="5057394"/>
                      <a:pt x="6375146" y="5057394"/>
                      <a:pt x="6367526" y="5057394"/>
                    </a:cubicBezTo>
                    <a:close/>
                    <a:moveTo>
                      <a:pt x="404114" y="5019294"/>
                    </a:moveTo>
                    <a:cubicBezTo>
                      <a:pt x="388874" y="5004054"/>
                      <a:pt x="396494" y="4981194"/>
                      <a:pt x="419354" y="4973574"/>
                    </a:cubicBezTo>
                    <a:cubicBezTo>
                      <a:pt x="434594" y="4958334"/>
                      <a:pt x="457454" y="4965954"/>
                      <a:pt x="472694" y="4988814"/>
                    </a:cubicBezTo>
                    <a:cubicBezTo>
                      <a:pt x="480314" y="5004054"/>
                      <a:pt x="472694" y="5026914"/>
                      <a:pt x="449834" y="5034534"/>
                    </a:cubicBezTo>
                    <a:cubicBezTo>
                      <a:pt x="449834" y="5042154"/>
                      <a:pt x="442214" y="5042154"/>
                      <a:pt x="434594" y="5042154"/>
                    </a:cubicBezTo>
                    <a:cubicBezTo>
                      <a:pt x="419354" y="5042154"/>
                      <a:pt x="411734" y="5034534"/>
                      <a:pt x="404114" y="5019294"/>
                    </a:cubicBezTo>
                    <a:close/>
                    <a:moveTo>
                      <a:pt x="6466713" y="4866767"/>
                    </a:moveTo>
                    <a:cubicBezTo>
                      <a:pt x="6451473" y="4859147"/>
                      <a:pt x="6436233" y="4836287"/>
                      <a:pt x="6451473" y="4813300"/>
                    </a:cubicBezTo>
                    <a:cubicBezTo>
                      <a:pt x="6459093" y="4798060"/>
                      <a:pt x="6481953" y="4790440"/>
                      <a:pt x="6497193" y="4798060"/>
                    </a:cubicBezTo>
                    <a:cubicBezTo>
                      <a:pt x="6520053" y="4805680"/>
                      <a:pt x="6527673" y="4828540"/>
                      <a:pt x="6520053" y="4843780"/>
                    </a:cubicBezTo>
                    <a:cubicBezTo>
                      <a:pt x="6512433" y="4859020"/>
                      <a:pt x="6497193" y="4866640"/>
                      <a:pt x="6481953" y="4866640"/>
                    </a:cubicBezTo>
                    <a:cubicBezTo>
                      <a:pt x="6474333" y="4866640"/>
                      <a:pt x="6474333" y="4866640"/>
                      <a:pt x="6466713" y="4866640"/>
                    </a:cubicBezTo>
                    <a:close/>
                    <a:moveTo>
                      <a:pt x="305054" y="4828540"/>
                    </a:moveTo>
                    <a:cubicBezTo>
                      <a:pt x="297434" y="4805680"/>
                      <a:pt x="305054" y="4782820"/>
                      <a:pt x="327914" y="4775073"/>
                    </a:cubicBezTo>
                    <a:cubicBezTo>
                      <a:pt x="343154" y="4767453"/>
                      <a:pt x="366014" y="4775073"/>
                      <a:pt x="373634" y="4797933"/>
                    </a:cubicBezTo>
                    <a:cubicBezTo>
                      <a:pt x="381254" y="4813173"/>
                      <a:pt x="373634" y="4836033"/>
                      <a:pt x="358394" y="4843653"/>
                    </a:cubicBezTo>
                    <a:cubicBezTo>
                      <a:pt x="350774" y="4851273"/>
                      <a:pt x="343154" y="4851273"/>
                      <a:pt x="343154" y="4851273"/>
                    </a:cubicBezTo>
                    <a:cubicBezTo>
                      <a:pt x="327914" y="4851273"/>
                      <a:pt x="312674" y="4843653"/>
                      <a:pt x="305054" y="4828413"/>
                    </a:cubicBezTo>
                    <a:close/>
                    <a:moveTo>
                      <a:pt x="6550660" y="4668520"/>
                    </a:moveTo>
                    <a:cubicBezTo>
                      <a:pt x="6535420" y="4660900"/>
                      <a:pt x="6520180" y="4638040"/>
                      <a:pt x="6527800" y="4622800"/>
                    </a:cubicBezTo>
                    <a:cubicBezTo>
                      <a:pt x="6535420" y="4599940"/>
                      <a:pt x="6558280" y="4592320"/>
                      <a:pt x="6581140" y="4599940"/>
                    </a:cubicBezTo>
                    <a:cubicBezTo>
                      <a:pt x="6604000" y="4607560"/>
                      <a:pt x="6611620" y="4630420"/>
                      <a:pt x="6604000" y="4645660"/>
                    </a:cubicBezTo>
                    <a:cubicBezTo>
                      <a:pt x="6596380" y="4660900"/>
                      <a:pt x="6581140" y="4668520"/>
                      <a:pt x="6565900" y="4668520"/>
                    </a:cubicBezTo>
                    <a:cubicBezTo>
                      <a:pt x="6565900" y="4668520"/>
                      <a:pt x="6558280" y="4668520"/>
                      <a:pt x="6550660" y="4668520"/>
                    </a:cubicBezTo>
                    <a:close/>
                    <a:moveTo>
                      <a:pt x="221107" y="4630420"/>
                    </a:moveTo>
                    <a:cubicBezTo>
                      <a:pt x="213487" y="4607560"/>
                      <a:pt x="228727" y="4584700"/>
                      <a:pt x="243967" y="4576953"/>
                    </a:cubicBezTo>
                    <a:cubicBezTo>
                      <a:pt x="266827" y="4569333"/>
                      <a:pt x="289687" y="4584573"/>
                      <a:pt x="297307" y="4599813"/>
                    </a:cubicBezTo>
                    <a:cubicBezTo>
                      <a:pt x="304927" y="4622673"/>
                      <a:pt x="289687" y="4645533"/>
                      <a:pt x="274447" y="4653280"/>
                    </a:cubicBezTo>
                    <a:cubicBezTo>
                      <a:pt x="266827" y="4653280"/>
                      <a:pt x="266827" y="4653280"/>
                      <a:pt x="259207" y="4653280"/>
                    </a:cubicBezTo>
                    <a:cubicBezTo>
                      <a:pt x="243967" y="4653280"/>
                      <a:pt x="228727" y="4645660"/>
                      <a:pt x="221107" y="4630420"/>
                    </a:cubicBezTo>
                    <a:close/>
                    <a:moveTo>
                      <a:pt x="6626860" y="4470146"/>
                    </a:moveTo>
                    <a:cubicBezTo>
                      <a:pt x="6604000" y="4462526"/>
                      <a:pt x="6596380" y="4439666"/>
                      <a:pt x="6604000" y="4416679"/>
                    </a:cubicBezTo>
                    <a:cubicBezTo>
                      <a:pt x="6604000" y="4401439"/>
                      <a:pt x="6626860" y="4386199"/>
                      <a:pt x="6649720" y="4393819"/>
                    </a:cubicBezTo>
                    <a:cubicBezTo>
                      <a:pt x="6672580" y="4401439"/>
                      <a:pt x="6680200" y="4424299"/>
                      <a:pt x="6672580" y="4439539"/>
                    </a:cubicBezTo>
                    <a:cubicBezTo>
                      <a:pt x="6672580" y="4454779"/>
                      <a:pt x="6657340" y="4470019"/>
                      <a:pt x="6634480" y="4470019"/>
                    </a:cubicBezTo>
                    <a:cubicBezTo>
                      <a:pt x="6634480" y="4470019"/>
                      <a:pt x="6626860" y="4470019"/>
                      <a:pt x="6626860" y="4470019"/>
                    </a:cubicBezTo>
                    <a:close/>
                    <a:moveTo>
                      <a:pt x="152527" y="4424299"/>
                    </a:moveTo>
                    <a:cubicBezTo>
                      <a:pt x="144907" y="4401439"/>
                      <a:pt x="160147" y="4378579"/>
                      <a:pt x="175387" y="4378579"/>
                    </a:cubicBezTo>
                    <a:cubicBezTo>
                      <a:pt x="198247" y="4370959"/>
                      <a:pt x="221107" y="4378579"/>
                      <a:pt x="228727" y="4401439"/>
                    </a:cubicBezTo>
                    <a:cubicBezTo>
                      <a:pt x="228727" y="4424299"/>
                      <a:pt x="221107" y="4439539"/>
                      <a:pt x="198247" y="4447159"/>
                    </a:cubicBezTo>
                    <a:cubicBezTo>
                      <a:pt x="198247" y="4447159"/>
                      <a:pt x="190627" y="4447159"/>
                      <a:pt x="190627" y="4447159"/>
                    </a:cubicBezTo>
                    <a:cubicBezTo>
                      <a:pt x="175387" y="4447159"/>
                      <a:pt x="160147" y="4439539"/>
                      <a:pt x="152527" y="4424299"/>
                    </a:cubicBezTo>
                    <a:close/>
                    <a:moveTo>
                      <a:pt x="6687947" y="4264025"/>
                    </a:moveTo>
                    <a:cubicBezTo>
                      <a:pt x="6665086" y="4256405"/>
                      <a:pt x="6649847" y="4233545"/>
                      <a:pt x="6657467" y="4218305"/>
                    </a:cubicBezTo>
                    <a:cubicBezTo>
                      <a:pt x="6665086" y="4195445"/>
                      <a:pt x="6680326" y="4180205"/>
                      <a:pt x="6703186" y="4187825"/>
                    </a:cubicBezTo>
                    <a:cubicBezTo>
                      <a:pt x="6726047" y="4195445"/>
                      <a:pt x="6733667" y="4210685"/>
                      <a:pt x="6733667" y="4233545"/>
                    </a:cubicBezTo>
                    <a:cubicBezTo>
                      <a:pt x="6726047" y="4248785"/>
                      <a:pt x="6710807" y="4264025"/>
                      <a:pt x="6695567" y="4264025"/>
                    </a:cubicBezTo>
                    <a:cubicBezTo>
                      <a:pt x="6695567" y="4264025"/>
                      <a:pt x="6687947" y="4264025"/>
                      <a:pt x="6687947" y="4264025"/>
                    </a:cubicBezTo>
                    <a:close/>
                    <a:moveTo>
                      <a:pt x="99187" y="4210812"/>
                    </a:moveTo>
                    <a:cubicBezTo>
                      <a:pt x="91567" y="4195572"/>
                      <a:pt x="106807" y="4172712"/>
                      <a:pt x="122047" y="4165092"/>
                    </a:cubicBezTo>
                    <a:cubicBezTo>
                      <a:pt x="144907" y="4165092"/>
                      <a:pt x="167767" y="4172712"/>
                      <a:pt x="167767" y="4195572"/>
                    </a:cubicBezTo>
                    <a:cubicBezTo>
                      <a:pt x="175387" y="4218432"/>
                      <a:pt x="160147" y="4241292"/>
                      <a:pt x="144907" y="4241292"/>
                    </a:cubicBezTo>
                    <a:cubicBezTo>
                      <a:pt x="137287" y="4241292"/>
                      <a:pt x="137287" y="4241292"/>
                      <a:pt x="129667" y="4241292"/>
                    </a:cubicBezTo>
                    <a:cubicBezTo>
                      <a:pt x="114427" y="4241292"/>
                      <a:pt x="99187" y="4233672"/>
                      <a:pt x="99187" y="4210812"/>
                    </a:cubicBezTo>
                    <a:close/>
                    <a:moveTo>
                      <a:pt x="6733667" y="4050538"/>
                    </a:moveTo>
                    <a:cubicBezTo>
                      <a:pt x="6710807" y="4050538"/>
                      <a:pt x="6695567" y="4027678"/>
                      <a:pt x="6703187" y="4004818"/>
                    </a:cubicBezTo>
                    <a:cubicBezTo>
                      <a:pt x="6703187" y="3989578"/>
                      <a:pt x="6726048" y="3974338"/>
                      <a:pt x="6748907" y="3974338"/>
                    </a:cubicBezTo>
                    <a:cubicBezTo>
                      <a:pt x="6764148" y="3981958"/>
                      <a:pt x="6779387" y="3997198"/>
                      <a:pt x="6779387" y="4020058"/>
                    </a:cubicBezTo>
                    <a:cubicBezTo>
                      <a:pt x="6771767" y="4042918"/>
                      <a:pt x="6756527" y="4050538"/>
                      <a:pt x="6741287" y="4050538"/>
                    </a:cubicBezTo>
                    <a:cubicBezTo>
                      <a:pt x="6741287" y="4050538"/>
                      <a:pt x="6733667" y="4050538"/>
                      <a:pt x="6733667" y="4050538"/>
                    </a:cubicBezTo>
                    <a:close/>
                    <a:moveTo>
                      <a:pt x="53340" y="4004818"/>
                    </a:moveTo>
                    <a:cubicBezTo>
                      <a:pt x="45720" y="3981958"/>
                      <a:pt x="60960" y="3959098"/>
                      <a:pt x="83820" y="3959098"/>
                    </a:cubicBezTo>
                    <a:cubicBezTo>
                      <a:pt x="106680" y="3951478"/>
                      <a:pt x="121920" y="3966718"/>
                      <a:pt x="129540" y="3989578"/>
                    </a:cubicBezTo>
                    <a:cubicBezTo>
                      <a:pt x="129540" y="4012438"/>
                      <a:pt x="114300" y="4027678"/>
                      <a:pt x="99060" y="4035298"/>
                    </a:cubicBezTo>
                    <a:cubicBezTo>
                      <a:pt x="91440" y="4035298"/>
                      <a:pt x="91440" y="4035298"/>
                      <a:pt x="91440" y="4035298"/>
                    </a:cubicBezTo>
                    <a:cubicBezTo>
                      <a:pt x="68580" y="4035298"/>
                      <a:pt x="53340" y="4020058"/>
                      <a:pt x="53340" y="4004818"/>
                    </a:cubicBezTo>
                    <a:close/>
                    <a:moveTo>
                      <a:pt x="6764147" y="3836924"/>
                    </a:moveTo>
                    <a:cubicBezTo>
                      <a:pt x="6748907" y="3836924"/>
                      <a:pt x="6733667" y="3821684"/>
                      <a:pt x="6733667" y="3798824"/>
                    </a:cubicBezTo>
                    <a:cubicBezTo>
                      <a:pt x="6733667" y="3775964"/>
                      <a:pt x="6756526" y="3760724"/>
                      <a:pt x="6771767" y="3768344"/>
                    </a:cubicBezTo>
                    <a:cubicBezTo>
                      <a:pt x="6794626" y="3768344"/>
                      <a:pt x="6809867" y="3783584"/>
                      <a:pt x="6809867" y="3806444"/>
                    </a:cubicBezTo>
                    <a:cubicBezTo>
                      <a:pt x="6809867" y="3829304"/>
                      <a:pt x="6787007" y="3844544"/>
                      <a:pt x="6771767" y="3844544"/>
                    </a:cubicBezTo>
                    <a:cubicBezTo>
                      <a:pt x="6771767" y="3844544"/>
                      <a:pt x="6764147" y="3836924"/>
                      <a:pt x="6764147" y="3836924"/>
                    </a:cubicBezTo>
                    <a:close/>
                    <a:moveTo>
                      <a:pt x="22860" y="3791204"/>
                    </a:moveTo>
                    <a:cubicBezTo>
                      <a:pt x="22860" y="3768344"/>
                      <a:pt x="38100" y="3745484"/>
                      <a:pt x="53340" y="3745484"/>
                    </a:cubicBezTo>
                    <a:cubicBezTo>
                      <a:pt x="76200" y="3745484"/>
                      <a:pt x="99060" y="3760724"/>
                      <a:pt x="99060" y="3775964"/>
                    </a:cubicBezTo>
                    <a:cubicBezTo>
                      <a:pt x="99060" y="3798824"/>
                      <a:pt x="83820" y="3821684"/>
                      <a:pt x="60960" y="3821684"/>
                    </a:cubicBezTo>
                    <a:cubicBezTo>
                      <a:pt x="38100" y="3821684"/>
                      <a:pt x="22860" y="3806444"/>
                      <a:pt x="22860" y="3791204"/>
                    </a:cubicBezTo>
                    <a:close/>
                    <a:moveTo>
                      <a:pt x="6787007" y="3623310"/>
                    </a:moveTo>
                    <a:cubicBezTo>
                      <a:pt x="6764147" y="3623310"/>
                      <a:pt x="6748907" y="3608070"/>
                      <a:pt x="6748907" y="3585210"/>
                    </a:cubicBezTo>
                    <a:cubicBezTo>
                      <a:pt x="6748907" y="3562350"/>
                      <a:pt x="6771767" y="3547110"/>
                      <a:pt x="6787007" y="3554730"/>
                    </a:cubicBezTo>
                    <a:cubicBezTo>
                      <a:pt x="6809867" y="3554730"/>
                      <a:pt x="6825107" y="3569970"/>
                      <a:pt x="6825107" y="3592830"/>
                    </a:cubicBezTo>
                    <a:cubicBezTo>
                      <a:pt x="6825107" y="3608070"/>
                      <a:pt x="6809867" y="3630930"/>
                      <a:pt x="6787007" y="3630930"/>
                    </a:cubicBezTo>
                    <a:cubicBezTo>
                      <a:pt x="6787007" y="3630930"/>
                      <a:pt x="6787007" y="3630930"/>
                      <a:pt x="6787007" y="3623310"/>
                    </a:cubicBezTo>
                    <a:close/>
                    <a:moveTo>
                      <a:pt x="7620" y="3569970"/>
                    </a:moveTo>
                    <a:cubicBezTo>
                      <a:pt x="7620" y="3547110"/>
                      <a:pt x="22860" y="3531870"/>
                      <a:pt x="45720" y="3531870"/>
                    </a:cubicBezTo>
                    <a:cubicBezTo>
                      <a:pt x="60960" y="3531870"/>
                      <a:pt x="83820" y="3547110"/>
                      <a:pt x="83820" y="3569970"/>
                    </a:cubicBezTo>
                    <a:cubicBezTo>
                      <a:pt x="83820" y="3592830"/>
                      <a:pt x="68580" y="3608070"/>
                      <a:pt x="45720" y="3608070"/>
                    </a:cubicBezTo>
                    <a:cubicBezTo>
                      <a:pt x="22860" y="3608070"/>
                      <a:pt x="7620" y="3592830"/>
                      <a:pt x="7620" y="3569970"/>
                    </a:cubicBezTo>
                    <a:close/>
                    <a:moveTo>
                      <a:pt x="6756526" y="3371596"/>
                    </a:moveTo>
                    <a:cubicBezTo>
                      <a:pt x="6756526" y="3356356"/>
                      <a:pt x="6771767" y="3333496"/>
                      <a:pt x="6794626" y="3333496"/>
                    </a:cubicBezTo>
                    <a:cubicBezTo>
                      <a:pt x="6809867" y="3333496"/>
                      <a:pt x="6832726" y="3356356"/>
                      <a:pt x="6832726" y="3371596"/>
                    </a:cubicBezTo>
                    <a:cubicBezTo>
                      <a:pt x="6832726" y="3394456"/>
                      <a:pt x="6809867" y="3409696"/>
                      <a:pt x="6794626" y="3409696"/>
                    </a:cubicBezTo>
                    <a:cubicBezTo>
                      <a:pt x="6771767" y="3409696"/>
                      <a:pt x="6756526" y="3394456"/>
                      <a:pt x="6756526" y="3371596"/>
                    </a:cubicBezTo>
                    <a:close/>
                    <a:moveTo>
                      <a:pt x="38100" y="3394456"/>
                    </a:moveTo>
                    <a:cubicBezTo>
                      <a:pt x="22860" y="3394456"/>
                      <a:pt x="0" y="3379216"/>
                      <a:pt x="0" y="3356356"/>
                    </a:cubicBezTo>
                    <a:cubicBezTo>
                      <a:pt x="0" y="3333496"/>
                      <a:pt x="22860" y="3318256"/>
                      <a:pt x="38100" y="3318256"/>
                    </a:cubicBezTo>
                    <a:cubicBezTo>
                      <a:pt x="60960" y="3318256"/>
                      <a:pt x="76200" y="3333496"/>
                      <a:pt x="76200" y="3356356"/>
                    </a:cubicBezTo>
                    <a:cubicBezTo>
                      <a:pt x="76200" y="3379216"/>
                      <a:pt x="60960" y="3394456"/>
                      <a:pt x="38100" y="3394456"/>
                    </a:cubicBezTo>
                    <a:close/>
                    <a:moveTo>
                      <a:pt x="6741287" y="3165602"/>
                    </a:moveTo>
                    <a:cubicBezTo>
                      <a:pt x="6741287" y="3142742"/>
                      <a:pt x="6756527" y="3127502"/>
                      <a:pt x="6779387" y="3119882"/>
                    </a:cubicBezTo>
                    <a:cubicBezTo>
                      <a:pt x="6802247" y="3119882"/>
                      <a:pt x="6817487" y="3135122"/>
                      <a:pt x="6817487" y="3157982"/>
                    </a:cubicBezTo>
                    <a:cubicBezTo>
                      <a:pt x="6825107" y="3180842"/>
                      <a:pt x="6809867" y="3196082"/>
                      <a:pt x="6787007" y="3196082"/>
                    </a:cubicBezTo>
                    <a:cubicBezTo>
                      <a:pt x="6787007" y="3196082"/>
                      <a:pt x="6787007" y="3196082"/>
                      <a:pt x="6779387" y="3196082"/>
                    </a:cubicBezTo>
                    <a:cubicBezTo>
                      <a:pt x="6764147" y="3196082"/>
                      <a:pt x="6748907" y="3180842"/>
                      <a:pt x="6741287" y="3165602"/>
                    </a:cubicBezTo>
                    <a:close/>
                    <a:moveTo>
                      <a:pt x="45720" y="3180842"/>
                    </a:moveTo>
                    <a:cubicBezTo>
                      <a:pt x="30480" y="3180842"/>
                      <a:pt x="15240" y="3157982"/>
                      <a:pt x="15240" y="3135122"/>
                    </a:cubicBezTo>
                    <a:cubicBezTo>
                      <a:pt x="15240" y="3119882"/>
                      <a:pt x="30480" y="3104642"/>
                      <a:pt x="53340" y="3104642"/>
                    </a:cubicBezTo>
                    <a:cubicBezTo>
                      <a:pt x="76200" y="3104642"/>
                      <a:pt x="91440" y="3119882"/>
                      <a:pt x="91440" y="3142742"/>
                    </a:cubicBezTo>
                    <a:cubicBezTo>
                      <a:pt x="91440" y="3165602"/>
                      <a:pt x="68580" y="3180842"/>
                      <a:pt x="53340" y="3180842"/>
                    </a:cubicBezTo>
                    <a:cubicBezTo>
                      <a:pt x="53340" y="3180842"/>
                      <a:pt x="45720" y="3180842"/>
                      <a:pt x="45720" y="3180842"/>
                    </a:cubicBezTo>
                    <a:close/>
                    <a:moveTo>
                      <a:pt x="6718426" y="2951988"/>
                    </a:moveTo>
                    <a:cubicBezTo>
                      <a:pt x="6718426" y="2929128"/>
                      <a:pt x="6733667" y="2913888"/>
                      <a:pt x="6756526" y="2906268"/>
                    </a:cubicBezTo>
                    <a:cubicBezTo>
                      <a:pt x="6771767" y="2906268"/>
                      <a:pt x="6794626" y="2921508"/>
                      <a:pt x="6794626" y="2944368"/>
                    </a:cubicBezTo>
                    <a:cubicBezTo>
                      <a:pt x="6802247" y="2959608"/>
                      <a:pt x="6787007" y="2982468"/>
                      <a:pt x="6764147" y="2982468"/>
                    </a:cubicBezTo>
                    <a:cubicBezTo>
                      <a:pt x="6764147" y="2982468"/>
                      <a:pt x="6764147" y="2982468"/>
                      <a:pt x="6756526" y="2982468"/>
                    </a:cubicBezTo>
                    <a:cubicBezTo>
                      <a:pt x="6741287" y="2982468"/>
                      <a:pt x="6726047" y="2974848"/>
                      <a:pt x="6718426" y="2951988"/>
                    </a:cubicBezTo>
                    <a:close/>
                    <a:moveTo>
                      <a:pt x="68580" y="2967228"/>
                    </a:moveTo>
                    <a:cubicBezTo>
                      <a:pt x="45720" y="2959608"/>
                      <a:pt x="38100" y="2944368"/>
                      <a:pt x="38100" y="2921508"/>
                    </a:cubicBezTo>
                    <a:cubicBezTo>
                      <a:pt x="38100" y="2898648"/>
                      <a:pt x="60960" y="2891028"/>
                      <a:pt x="83820" y="2891028"/>
                    </a:cubicBezTo>
                    <a:cubicBezTo>
                      <a:pt x="99060" y="2891028"/>
                      <a:pt x="114300" y="2913888"/>
                      <a:pt x="114300" y="2936748"/>
                    </a:cubicBezTo>
                    <a:cubicBezTo>
                      <a:pt x="106680" y="2951988"/>
                      <a:pt x="91440" y="2967228"/>
                      <a:pt x="76200" y="2967228"/>
                    </a:cubicBezTo>
                    <a:cubicBezTo>
                      <a:pt x="76200" y="2967228"/>
                      <a:pt x="68580" y="2967228"/>
                      <a:pt x="68580" y="2967228"/>
                    </a:cubicBezTo>
                    <a:close/>
                    <a:moveTo>
                      <a:pt x="6687820" y="2745994"/>
                    </a:moveTo>
                    <a:cubicBezTo>
                      <a:pt x="6680200" y="2723134"/>
                      <a:pt x="6695440" y="2700274"/>
                      <a:pt x="6718300" y="2700274"/>
                    </a:cubicBezTo>
                    <a:cubicBezTo>
                      <a:pt x="6733540" y="2692654"/>
                      <a:pt x="6756400" y="2707894"/>
                      <a:pt x="6764020" y="2730754"/>
                    </a:cubicBezTo>
                    <a:cubicBezTo>
                      <a:pt x="6764020" y="2745994"/>
                      <a:pt x="6748780" y="2768854"/>
                      <a:pt x="6733540" y="2776474"/>
                    </a:cubicBezTo>
                    <a:cubicBezTo>
                      <a:pt x="6725920" y="2776474"/>
                      <a:pt x="6725920" y="2776474"/>
                      <a:pt x="6725920" y="2776474"/>
                    </a:cubicBezTo>
                    <a:cubicBezTo>
                      <a:pt x="6703060" y="2776474"/>
                      <a:pt x="6687820" y="2761234"/>
                      <a:pt x="6687820" y="2745994"/>
                    </a:cubicBezTo>
                    <a:close/>
                    <a:moveTo>
                      <a:pt x="106680" y="2753614"/>
                    </a:moveTo>
                    <a:cubicBezTo>
                      <a:pt x="83820" y="2753614"/>
                      <a:pt x="68580" y="2730754"/>
                      <a:pt x="76200" y="2707894"/>
                    </a:cubicBezTo>
                    <a:cubicBezTo>
                      <a:pt x="76200" y="2685034"/>
                      <a:pt x="99060" y="2677414"/>
                      <a:pt x="121920" y="2677414"/>
                    </a:cubicBezTo>
                    <a:cubicBezTo>
                      <a:pt x="144780" y="2685034"/>
                      <a:pt x="152400" y="2707894"/>
                      <a:pt x="152400" y="2723134"/>
                    </a:cubicBezTo>
                    <a:cubicBezTo>
                      <a:pt x="144780" y="2745994"/>
                      <a:pt x="129540" y="2753614"/>
                      <a:pt x="114300" y="2753614"/>
                    </a:cubicBezTo>
                    <a:cubicBezTo>
                      <a:pt x="106680" y="2753614"/>
                      <a:pt x="106680" y="2753614"/>
                      <a:pt x="106680" y="2753614"/>
                    </a:cubicBezTo>
                    <a:close/>
                    <a:moveTo>
                      <a:pt x="6634480" y="2540000"/>
                    </a:moveTo>
                    <a:cubicBezTo>
                      <a:pt x="6634480" y="2517140"/>
                      <a:pt x="6642100" y="2494280"/>
                      <a:pt x="6664960" y="2494280"/>
                    </a:cubicBezTo>
                    <a:cubicBezTo>
                      <a:pt x="6687820" y="2486660"/>
                      <a:pt x="6703060" y="2494280"/>
                      <a:pt x="6710680" y="2517140"/>
                    </a:cubicBezTo>
                    <a:cubicBezTo>
                      <a:pt x="6718300" y="2540000"/>
                      <a:pt x="6703060" y="2562860"/>
                      <a:pt x="6687820" y="2562860"/>
                    </a:cubicBezTo>
                    <a:cubicBezTo>
                      <a:pt x="6680200" y="2562860"/>
                      <a:pt x="6680200" y="2562860"/>
                      <a:pt x="6672580" y="2562860"/>
                    </a:cubicBezTo>
                    <a:cubicBezTo>
                      <a:pt x="6657340" y="2562860"/>
                      <a:pt x="6642100" y="2555240"/>
                      <a:pt x="6634480" y="2540000"/>
                    </a:cubicBezTo>
                    <a:close/>
                    <a:moveTo>
                      <a:pt x="152527" y="2547620"/>
                    </a:moveTo>
                    <a:cubicBezTo>
                      <a:pt x="129667" y="2540000"/>
                      <a:pt x="122047" y="2517140"/>
                      <a:pt x="129667" y="2501900"/>
                    </a:cubicBezTo>
                    <a:cubicBezTo>
                      <a:pt x="129667" y="2479040"/>
                      <a:pt x="152527" y="2463800"/>
                      <a:pt x="175387" y="2471420"/>
                    </a:cubicBezTo>
                    <a:cubicBezTo>
                      <a:pt x="190627" y="2479040"/>
                      <a:pt x="205867" y="2501900"/>
                      <a:pt x="198247" y="2517140"/>
                    </a:cubicBezTo>
                    <a:cubicBezTo>
                      <a:pt x="198247" y="2532380"/>
                      <a:pt x="183007" y="2547620"/>
                      <a:pt x="167767" y="2547620"/>
                    </a:cubicBezTo>
                    <a:cubicBezTo>
                      <a:pt x="160147" y="2547620"/>
                      <a:pt x="160147" y="2547620"/>
                      <a:pt x="152527" y="2547620"/>
                    </a:cubicBezTo>
                    <a:close/>
                    <a:moveTo>
                      <a:pt x="6573520" y="2334006"/>
                    </a:moveTo>
                    <a:cubicBezTo>
                      <a:pt x="6565900" y="2318766"/>
                      <a:pt x="6581139" y="2295906"/>
                      <a:pt x="6596380" y="2288286"/>
                    </a:cubicBezTo>
                    <a:cubicBezTo>
                      <a:pt x="6619239" y="2280666"/>
                      <a:pt x="6642100" y="2288286"/>
                      <a:pt x="6649720" y="2311146"/>
                    </a:cubicBezTo>
                    <a:cubicBezTo>
                      <a:pt x="6657339" y="2334006"/>
                      <a:pt x="6642100" y="2349246"/>
                      <a:pt x="6626860" y="2356866"/>
                    </a:cubicBezTo>
                    <a:cubicBezTo>
                      <a:pt x="6619239" y="2364486"/>
                      <a:pt x="6611620" y="2364486"/>
                      <a:pt x="6611620" y="2364486"/>
                    </a:cubicBezTo>
                    <a:cubicBezTo>
                      <a:pt x="6596380" y="2364486"/>
                      <a:pt x="6581139" y="2349246"/>
                      <a:pt x="6573520" y="2334006"/>
                    </a:cubicBezTo>
                    <a:close/>
                    <a:moveTo>
                      <a:pt x="213487" y="2341626"/>
                    </a:moveTo>
                    <a:cubicBezTo>
                      <a:pt x="198247" y="2334006"/>
                      <a:pt x="183007" y="2311146"/>
                      <a:pt x="190627" y="2288159"/>
                    </a:cubicBezTo>
                    <a:cubicBezTo>
                      <a:pt x="198247" y="2272919"/>
                      <a:pt x="221107" y="2257679"/>
                      <a:pt x="243967" y="2265299"/>
                    </a:cubicBezTo>
                    <a:cubicBezTo>
                      <a:pt x="259207" y="2272919"/>
                      <a:pt x="274447" y="2295779"/>
                      <a:pt x="266827" y="2318766"/>
                    </a:cubicBezTo>
                    <a:cubicBezTo>
                      <a:pt x="259207" y="2334006"/>
                      <a:pt x="243967" y="2341626"/>
                      <a:pt x="228727" y="2341626"/>
                    </a:cubicBezTo>
                    <a:cubicBezTo>
                      <a:pt x="221107" y="2341626"/>
                      <a:pt x="221107" y="2341626"/>
                      <a:pt x="213487" y="2341626"/>
                    </a:cubicBezTo>
                    <a:close/>
                    <a:moveTo>
                      <a:pt x="6497320" y="2135632"/>
                    </a:moveTo>
                    <a:cubicBezTo>
                      <a:pt x="6489700" y="2120392"/>
                      <a:pt x="6504940" y="2097532"/>
                      <a:pt x="6520180" y="2089912"/>
                    </a:cubicBezTo>
                    <a:cubicBezTo>
                      <a:pt x="6543040" y="2082292"/>
                      <a:pt x="6565900" y="2089912"/>
                      <a:pt x="6573520" y="2105152"/>
                    </a:cubicBezTo>
                    <a:cubicBezTo>
                      <a:pt x="6581140" y="2128012"/>
                      <a:pt x="6565900" y="2150872"/>
                      <a:pt x="6550660" y="2158619"/>
                    </a:cubicBezTo>
                    <a:cubicBezTo>
                      <a:pt x="6543040" y="2158619"/>
                      <a:pt x="6543040" y="2158619"/>
                      <a:pt x="6535420" y="2158619"/>
                    </a:cubicBezTo>
                    <a:cubicBezTo>
                      <a:pt x="6520180" y="2158619"/>
                      <a:pt x="6504940" y="2150999"/>
                      <a:pt x="6497320" y="2135759"/>
                    </a:cubicBezTo>
                    <a:close/>
                    <a:moveTo>
                      <a:pt x="289814" y="2143379"/>
                    </a:moveTo>
                    <a:cubicBezTo>
                      <a:pt x="274574" y="2128139"/>
                      <a:pt x="259334" y="2112899"/>
                      <a:pt x="266954" y="2089912"/>
                    </a:cubicBezTo>
                    <a:cubicBezTo>
                      <a:pt x="274574" y="2067052"/>
                      <a:pt x="297434" y="2059432"/>
                      <a:pt x="320294" y="2067052"/>
                    </a:cubicBezTo>
                    <a:cubicBezTo>
                      <a:pt x="335534" y="2074672"/>
                      <a:pt x="350774" y="2097532"/>
                      <a:pt x="343154" y="2120519"/>
                    </a:cubicBezTo>
                    <a:cubicBezTo>
                      <a:pt x="335534" y="2135759"/>
                      <a:pt x="320294" y="2143379"/>
                      <a:pt x="305054" y="2143379"/>
                    </a:cubicBezTo>
                    <a:cubicBezTo>
                      <a:pt x="297434" y="2143379"/>
                      <a:pt x="297434" y="2143379"/>
                      <a:pt x="289814" y="2143379"/>
                    </a:cubicBezTo>
                    <a:close/>
                    <a:moveTo>
                      <a:pt x="6413373" y="1945005"/>
                    </a:moveTo>
                    <a:cubicBezTo>
                      <a:pt x="6405753" y="1922145"/>
                      <a:pt x="6413373" y="1899285"/>
                      <a:pt x="6428613" y="1891538"/>
                    </a:cubicBezTo>
                    <a:cubicBezTo>
                      <a:pt x="6451473" y="1883918"/>
                      <a:pt x="6474333" y="1891538"/>
                      <a:pt x="6481953" y="1914398"/>
                    </a:cubicBezTo>
                    <a:cubicBezTo>
                      <a:pt x="6489573" y="1929638"/>
                      <a:pt x="6481953" y="1952498"/>
                      <a:pt x="6466713" y="1960118"/>
                    </a:cubicBezTo>
                    <a:cubicBezTo>
                      <a:pt x="6459093" y="1967738"/>
                      <a:pt x="6451473" y="1967738"/>
                      <a:pt x="6443853" y="1967738"/>
                    </a:cubicBezTo>
                    <a:cubicBezTo>
                      <a:pt x="6436233" y="1967738"/>
                      <a:pt x="6420993" y="1960118"/>
                      <a:pt x="6413373" y="1944878"/>
                    </a:cubicBezTo>
                    <a:close/>
                    <a:moveTo>
                      <a:pt x="381254" y="1944878"/>
                    </a:moveTo>
                    <a:cubicBezTo>
                      <a:pt x="358394" y="1937258"/>
                      <a:pt x="350774" y="1914398"/>
                      <a:pt x="358394" y="1891411"/>
                    </a:cubicBezTo>
                    <a:cubicBezTo>
                      <a:pt x="373634" y="1876171"/>
                      <a:pt x="396494" y="1868551"/>
                      <a:pt x="411734" y="1876171"/>
                    </a:cubicBezTo>
                    <a:cubicBezTo>
                      <a:pt x="426974" y="1883791"/>
                      <a:pt x="434594" y="1906651"/>
                      <a:pt x="426974" y="1929638"/>
                    </a:cubicBezTo>
                    <a:cubicBezTo>
                      <a:pt x="419354" y="1937258"/>
                      <a:pt x="411734" y="1944878"/>
                      <a:pt x="396494" y="1944878"/>
                    </a:cubicBezTo>
                    <a:cubicBezTo>
                      <a:pt x="388874" y="1944878"/>
                      <a:pt x="381254" y="1944878"/>
                      <a:pt x="381254" y="1944878"/>
                    </a:cubicBezTo>
                    <a:close/>
                    <a:moveTo>
                      <a:pt x="6314186" y="1754124"/>
                    </a:moveTo>
                    <a:cubicBezTo>
                      <a:pt x="6306566" y="1738884"/>
                      <a:pt x="6306566" y="1716024"/>
                      <a:pt x="6329426" y="1708404"/>
                    </a:cubicBezTo>
                    <a:cubicBezTo>
                      <a:pt x="6344666" y="1693164"/>
                      <a:pt x="6367526" y="1700784"/>
                      <a:pt x="6382766" y="1716024"/>
                    </a:cubicBezTo>
                    <a:cubicBezTo>
                      <a:pt x="6390386" y="1738884"/>
                      <a:pt x="6382766" y="1761744"/>
                      <a:pt x="6367526" y="1769491"/>
                    </a:cubicBezTo>
                    <a:cubicBezTo>
                      <a:pt x="6359906" y="1777111"/>
                      <a:pt x="6352286" y="1777111"/>
                      <a:pt x="6344666" y="1777111"/>
                    </a:cubicBezTo>
                    <a:cubicBezTo>
                      <a:pt x="6329426" y="1777111"/>
                      <a:pt x="6321806" y="1769491"/>
                      <a:pt x="6314186" y="1754251"/>
                    </a:cubicBezTo>
                    <a:close/>
                    <a:moveTo>
                      <a:pt x="480441" y="1754251"/>
                    </a:moveTo>
                    <a:cubicBezTo>
                      <a:pt x="457581" y="1746631"/>
                      <a:pt x="449961" y="1723771"/>
                      <a:pt x="465201" y="1700784"/>
                    </a:cubicBezTo>
                    <a:cubicBezTo>
                      <a:pt x="472821" y="1685544"/>
                      <a:pt x="495681" y="1677924"/>
                      <a:pt x="518541" y="1685544"/>
                    </a:cubicBezTo>
                    <a:cubicBezTo>
                      <a:pt x="533781" y="1700784"/>
                      <a:pt x="541401" y="1723644"/>
                      <a:pt x="526161" y="1739011"/>
                    </a:cubicBezTo>
                    <a:cubicBezTo>
                      <a:pt x="518541" y="1754251"/>
                      <a:pt x="510921" y="1761871"/>
                      <a:pt x="495681" y="1761871"/>
                    </a:cubicBezTo>
                    <a:cubicBezTo>
                      <a:pt x="488061" y="1761871"/>
                      <a:pt x="480441" y="1754251"/>
                      <a:pt x="480441" y="1754251"/>
                    </a:cubicBezTo>
                    <a:close/>
                    <a:moveTo>
                      <a:pt x="6199886" y="1578737"/>
                    </a:moveTo>
                    <a:cubicBezTo>
                      <a:pt x="6199886" y="1571117"/>
                      <a:pt x="6199886" y="1571117"/>
                      <a:pt x="6199886" y="1571117"/>
                    </a:cubicBezTo>
                    <a:cubicBezTo>
                      <a:pt x="6184646" y="1555877"/>
                      <a:pt x="6192266" y="1533017"/>
                      <a:pt x="6207506" y="1517650"/>
                    </a:cubicBezTo>
                    <a:cubicBezTo>
                      <a:pt x="6230366" y="1510030"/>
                      <a:pt x="6253226" y="1510030"/>
                      <a:pt x="6260846" y="1532890"/>
                    </a:cubicBezTo>
                    <a:cubicBezTo>
                      <a:pt x="6268466" y="1532890"/>
                      <a:pt x="6268466" y="1532890"/>
                      <a:pt x="6268466" y="1532890"/>
                    </a:cubicBezTo>
                    <a:cubicBezTo>
                      <a:pt x="6276086" y="1555750"/>
                      <a:pt x="6276086" y="1578610"/>
                      <a:pt x="6253226" y="1586357"/>
                    </a:cubicBezTo>
                    <a:cubicBezTo>
                      <a:pt x="6245606" y="1593977"/>
                      <a:pt x="6237986" y="1593977"/>
                      <a:pt x="6230366" y="1593977"/>
                    </a:cubicBezTo>
                    <a:cubicBezTo>
                      <a:pt x="6222746" y="1593977"/>
                      <a:pt x="6207506" y="1586357"/>
                      <a:pt x="6199886" y="1578737"/>
                    </a:cubicBezTo>
                    <a:close/>
                    <a:moveTo>
                      <a:pt x="587248" y="1571117"/>
                    </a:moveTo>
                    <a:cubicBezTo>
                      <a:pt x="572008" y="1555877"/>
                      <a:pt x="564388" y="1533017"/>
                      <a:pt x="579628" y="1517650"/>
                    </a:cubicBezTo>
                    <a:cubicBezTo>
                      <a:pt x="587248" y="1502410"/>
                      <a:pt x="610108" y="1494790"/>
                      <a:pt x="632968" y="1510030"/>
                    </a:cubicBezTo>
                    <a:cubicBezTo>
                      <a:pt x="648208" y="1517650"/>
                      <a:pt x="655828" y="1540510"/>
                      <a:pt x="640588" y="1563497"/>
                    </a:cubicBezTo>
                    <a:cubicBezTo>
                      <a:pt x="632968" y="1571117"/>
                      <a:pt x="625348" y="1578737"/>
                      <a:pt x="610108" y="1578737"/>
                    </a:cubicBezTo>
                    <a:cubicBezTo>
                      <a:pt x="602488" y="1578737"/>
                      <a:pt x="594868" y="1578737"/>
                      <a:pt x="587248" y="1571117"/>
                    </a:cubicBezTo>
                    <a:close/>
                    <a:moveTo>
                      <a:pt x="6077839" y="1403223"/>
                    </a:moveTo>
                    <a:cubicBezTo>
                      <a:pt x="6062599" y="1380363"/>
                      <a:pt x="6070219" y="1357503"/>
                      <a:pt x="6085459" y="1349756"/>
                    </a:cubicBezTo>
                    <a:cubicBezTo>
                      <a:pt x="6100699" y="1334516"/>
                      <a:pt x="6123559" y="1334516"/>
                      <a:pt x="6138799" y="1357376"/>
                    </a:cubicBezTo>
                    <a:cubicBezTo>
                      <a:pt x="6146419" y="1372616"/>
                      <a:pt x="6146419" y="1395476"/>
                      <a:pt x="6131179" y="1410843"/>
                    </a:cubicBezTo>
                    <a:cubicBezTo>
                      <a:pt x="6123559" y="1410843"/>
                      <a:pt x="6115939" y="1418463"/>
                      <a:pt x="6108319" y="1418463"/>
                    </a:cubicBezTo>
                    <a:cubicBezTo>
                      <a:pt x="6093079" y="1418463"/>
                      <a:pt x="6085459" y="1410843"/>
                      <a:pt x="6077839" y="1403223"/>
                    </a:cubicBezTo>
                    <a:close/>
                    <a:moveTo>
                      <a:pt x="709168" y="1395603"/>
                    </a:moveTo>
                    <a:cubicBezTo>
                      <a:pt x="693928" y="1380363"/>
                      <a:pt x="693928" y="1357503"/>
                      <a:pt x="701548" y="1342136"/>
                    </a:cubicBezTo>
                    <a:cubicBezTo>
                      <a:pt x="716788" y="1326896"/>
                      <a:pt x="739648" y="1319276"/>
                      <a:pt x="754888" y="1334516"/>
                    </a:cubicBezTo>
                    <a:cubicBezTo>
                      <a:pt x="777748" y="1349756"/>
                      <a:pt x="777748" y="1372616"/>
                      <a:pt x="762508" y="1387983"/>
                    </a:cubicBezTo>
                    <a:cubicBezTo>
                      <a:pt x="754888" y="1395603"/>
                      <a:pt x="747268" y="1403223"/>
                      <a:pt x="732028" y="1403223"/>
                    </a:cubicBezTo>
                    <a:cubicBezTo>
                      <a:pt x="724408" y="1403223"/>
                      <a:pt x="716788" y="1403223"/>
                      <a:pt x="709168" y="1395603"/>
                    </a:cubicBezTo>
                    <a:close/>
                    <a:moveTo>
                      <a:pt x="5940552" y="1235456"/>
                    </a:moveTo>
                    <a:cubicBezTo>
                      <a:pt x="5932932" y="1220216"/>
                      <a:pt x="5932932" y="1197356"/>
                      <a:pt x="5948172" y="1181989"/>
                    </a:cubicBezTo>
                    <a:cubicBezTo>
                      <a:pt x="5963412" y="1166749"/>
                      <a:pt x="5986272" y="1166749"/>
                      <a:pt x="6001512" y="1181989"/>
                    </a:cubicBezTo>
                    <a:cubicBezTo>
                      <a:pt x="6016752" y="1204849"/>
                      <a:pt x="6009132" y="1227709"/>
                      <a:pt x="5993892" y="1243076"/>
                    </a:cubicBezTo>
                    <a:cubicBezTo>
                      <a:pt x="5986272" y="1243076"/>
                      <a:pt x="5978652" y="1250696"/>
                      <a:pt x="5971032" y="1250696"/>
                    </a:cubicBezTo>
                    <a:cubicBezTo>
                      <a:pt x="5963412" y="1250696"/>
                      <a:pt x="5948172" y="1243076"/>
                      <a:pt x="5940552" y="1235456"/>
                    </a:cubicBezTo>
                    <a:close/>
                    <a:moveTo>
                      <a:pt x="846455" y="1227836"/>
                    </a:moveTo>
                    <a:cubicBezTo>
                      <a:pt x="831215" y="1212596"/>
                      <a:pt x="831215" y="1189736"/>
                      <a:pt x="838835" y="1174369"/>
                    </a:cubicBezTo>
                    <a:cubicBezTo>
                      <a:pt x="854075" y="1159129"/>
                      <a:pt x="876935" y="1159129"/>
                      <a:pt x="892175" y="1174369"/>
                    </a:cubicBezTo>
                    <a:cubicBezTo>
                      <a:pt x="907415" y="1181989"/>
                      <a:pt x="915035" y="1204849"/>
                      <a:pt x="899795" y="1227836"/>
                    </a:cubicBezTo>
                    <a:cubicBezTo>
                      <a:pt x="892175" y="1235456"/>
                      <a:pt x="884555" y="1235456"/>
                      <a:pt x="869315" y="1235456"/>
                    </a:cubicBezTo>
                    <a:cubicBezTo>
                      <a:pt x="861695" y="1235456"/>
                      <a:pt x="854075" y="1235456"/>
                      <a:pt x="846455" y="1227836"/>
                    </a:cubicBezTo>
                    <a:close/>
                    <a:moveTo>
                      <a:pt x="5803265" y="1082802"/>
                    </a:moveTo>
                    <a:cubicBezTo>
                      <a:pt x="5788025" y="1067562"/>
                      <a:pt x="5788025" y="1037082"/>
                      <a:pt x="5803265" y="1029335"/>
                    </a:cubicBezTo>
                    <a:cubicBezTo>
                      <a:pt x="5818505" y="1014095"/>
                      <a:pt x="5841365" y="1014095"/>
                      <a:pt x="5856605" y="1029335"/>
                    </a:cubicBezTo>
                    <a:cubicBezTo>
                      <a:pt x="5871845" y="1044575"/>
                      <a:pt x="5871845" y="1067435"/>
                      <a:pt x="5856605" y="1082802"/>
                    </a:cubicBezTo>
                    <a:cubicBezTo>
                      <a:pt x="5848985" y="1090422"/>
                      <a:pt x="5833745" y="1090422"/>
                      <a:pt x="5826125" y="1090422"/>
                    </a:cubicBezTo>
                    <a:cubicBezTo>
                      <a:pt x="5818505" y="1090422"/>
                      <a:pt x="5810885" y="1090422"/>
                      <a:pt x="5803265" y="1082802"/>
                    </a:cubicBezTo>
                    <a:close/>
                    <a:moveTo>
                      <a:pt x="991362" y="1067562"/>
                    </a:moveTo>
                    <a:cubicBezTo>
                      <a:pt x="976122" y="1052322"/>
                      <a:pt x="976122" y="1029462"/>
                      <a:pt x="991362" y="1014095"/>
                    </a:cubicBezTo>
                    <a:cubicBezTo>
                      <a:pt x="1006602" y="998855"/>
                      <a:pt x="1029462" y="998855"/>
                      <a:pt x="1044702" y="1014095"/>
                    </a:cubicBezTo>
                    <a:cubicBezTo>
                      <a:pt x="1059942" y="1029335"/>
                      <a:pt x="1059942" y="1052195"/>
                      <a:pt x="1044702" y="1067562"/>
                    </a:cubicBezTo>
                    <a:cubicBezTo>
                      <a:pt x="1037082" y="1075182"/>
                      <a:pt x="1029462" y="1082802"/>
                      <a:pt x="1014222" y="1082802"/>
                    </a:cubicBezTo>
                    <a:cubicBezTo>
                      <a:pt x="1006602" y="1082802"/>
                      <a:pt x="998982" y="1075182"/>
                      <a:pt x="991362" y="1067562"/>
                    </a:cubicBezTo>
                    <a:close/>
                    <a:moveTo>
                      <a:pt x="5643118" y="930275"/>
                    </a:moveTo>
                    <a:cubicBezTo>
                      <a:pt x="5627878" y="922655"/>
                      <a:pt x="5627878" y="892175"/>
                      <a:pt x="5643118" y="876808"/>
                    </a:cubicBezTo>
                    <a:cubicBezTo>
                      <a:pt x="5658358" y="861568"/>
                      <a:pt x="5681218" y="861568"/>
                      <a:pt x="5696458" y="876808"/>
                    </a:cubicBezTo>
                    <a:cubicBezTo>
                      <a:pt x="5711698" y="892048"/>
                      <a:pt x="5711698" y="914908"/>
                      <a:pt x="5704078" y="930275"/>
                    </a:cubicBezTo>
                    <a:cubicBezTo>
                      <a:pt x="5696458" y="937895"/>
                      <a:pt x="5681218" y="945515"/>
                      <a:pt x="5673598" y="945515"/>
                    </a:cubicBezTo>
                    <a:cubicBezTo>
                      <a:pt x="5665978" y="945515"/>
                      <a:pt x="5650738" y="937895"/>
                      <a:pt x="5643118" y="930275"/>
                    </a:cubicBezTo>
                    <a:close/>
                    <a:moveTo>
                      <a:pt x="1143889" y="922655"/>
                    </a:moveTo>
                    <a:cubicBezTo>
                      <a:pt x="1128649" y="907415"/>
                      <a:pt x="1128649" y="876935"/>
                      <a:pt x="1143889" y="869188"/>
                    </a:cubicBezTo>
                    <a:cubicBezTo>
                      <a:pt x="1159129" y="853948"/>
                      <a:pt x="1189609" y="853948"/>
                      <a:pt x="1197229" y="869188"/>
                    </a:cubicBezTo>
                    <a:cubicBezTo>
                      <a:pt x="1212469" y="884428"/>
                      <a:pt x="1212469" y="907288"/>
                      <a:pt x="1197229" y="922655"/>
                    </a:cubicBezTo>
                    <a:cubicBezTo>
                      <a:pt x="1189609" y="930275"/>
                      <a:pt x="1181989" y="930275"/>
                      <a:pt x="1174369" y="930275"/>
                    </a:cubicBezTo>
                    <a:cubicBezTo>
                      <a:pt x="1159129" y="930275"/>
                      <a:pt x="1151509" y="930275"/>
                      <a:pt x="1143889" y="922655"/>
                    </a:cubicBezTo>
                    <a:close/>
                    <a:moveTo>
                      <a:pt x="5482971" y="792861"/>
                    </a:moveTo>
                    <a:cubicBezTo>
                      <a:pt x="5467731" y="785241"/>
                      <a:pt x="5467731" y="762381"/>
                      <a:pt x="5475351" y="739394"/>
                    </a:cubicBezTo>
                    <a:cubicBezTo>
                      <a:pt x="5490591" y="724154"/>
                      <a:pt x="5513451" y="724154"/>
                      <a:pt x="5528691" y="739394"/>
                    </a:cubicBezTo>
                    <a:cubicBezTo>
                      <a:pt x="5551551" y="747014"/>
                      <a:pt x="5551551" y="769874"/>
                      <a:pt x="5536311" y="792861"/>
                    </a:cubicBezTo>
                    <a:cubicBezTo>
                      <a:pt x="5528691" y="800481"/>
                      <a:pt x="5521071" y="808101"/>
                      <a:pt x="5505831" y="808101"/>
                    </a:cubicBezTo>
                    <a:cubicBezTo>
                      <a:pt x="5498211" y="808101"/>
                      <a:pt x="5490591" y="800481"/>
                      <a:pt x="5482971" y="792861"/>
                    </a:cubicBezTo>
                    <a:close/>
                    <a:moveTo>
                      <a:pt x="1304036" y="777621"/>
                    </a:moveTo>
                    <a:cubicBezTo>
                      <a:pt x="1296416" y="762381"/>
                      <a:pt x="1296416" y="739521"/>
                      <a:pt x="1311656" y="724154"/>
                    </a:cubicBezTo>
                    <a:cubicBezTo>
                      <a:pt x="1326896" y="716534"/>
                      <a:pt x="1349756" y="716534"/>
                      <a:pt x="1364996" y="731774"/>
                    </a:cubicBezTo>
                    <a:cubicBezTo>
                      <a:pt x="1380236" y="747014"/>
                      <a:pt x="1372616" y="777494"/>
                      <a:pt x="1357376" y="785241"/>
                    </a:cubicBezTo>
                    <a:cubicBezTo>
                      <a:pt x="1349756" y="792861"/>
                      <a:pt x="1342136" y="792861"/>
                      <a:pt x="1334516" y="792861"/>
                    </a:cubicBezTo>
                    <a:cubicBezTo>
                      <a:pt x="1326896" y="792861"/>
                      <a:pt x="1311656" y="792861"/>
                      <a:pt x="1304036" y="777621"/>
                    </a:cubicBezTo>
                    <a:close/>
                    <a:moveTo>
                      <a:pt x="5315204" y="670814"/>
                    </a:moveTo>
                    <a:cubicBezTo>
                      <a:pt x="5299964" y="655574"/>
                      <a:pt x="5292344" y="632714"/>
                      <a:pt x="5307584" y="617347"/>
                    </a:cubicBezTo>
                    <a:cubicBezTo>
                      <a:pt x="5315204" y="602107"/>
                      <a:pt x="5338064" y="594487"/>
                      <a:pt x="5360924" y="609727"/>
                    </a:cubicBezTo>
                    <a:cubicBezTo>
                      <a:pt x="5376164" y="617347"/>
                      <a:pt x="5376164" y="640207"/>
                      <a:pt x="5368544" y="663194"/>
                    </a:cubicBezTo>
                    <a:cubicBezTo>
                      <a:pt x="5360924" y="670814"/>
                      <a:pt x="5345684" y="678434"/>
                      <a:pt x="5338064" y="678434"/>
                    </a:cubicBezTo>
                    <a:cubicBezTo>
                      <a:pt x="5330444" y="678434"/>
                      <a:pt x="5322824" y="678434"/>
                      <a:pt x="5315204" y="670814"/>
                    </a:cubicBezTo>
                    <a:close/>
                    <a:moveTo>
                      <a:pt x="1479423" y="655574"/>
                    </a:moveTo>
                    <a:cubicBezTo>
                      <a:pt x="1464183" y="632714"/>
                      <a:pt x="1471803" y="609854"/>
                      <a:pt x="1487043" y="602107"/>
                    </a:cubicBezTo>
                    <a:cubicBezTo>
                      <a:pt x="1502283" y="586867"/>
                      <a:pt x="1525143" y="594487"/>
                      <a:pt x="1540383" y="609727"/>
                    </a:cubicBezTo>
                    <a:cubicBezTo>
                      <a:pt x="1548003" y="624967"/>
                      <a:pt x="1548003" y="647827"/>
                      <a:pt x="1532763" y="663194"/>
                    </a:cubicBezTo>
                    <a:cubicBezTo>
                      <a:pt x="1525143" y="663194"/>
                      <a:pt x="1517523" y="670814"/>
                      <a:pt x="1509903" y="670814"/>
                    </a:cubicBezTo>
                    <a:cubicBezTo>
                      <a:pt x="1494663" y="670814"/>
                      <a:pt x="1487043" y="663194"/>
                      <a:pt x="1479423" y="655574"/>
                    </a:cubicBezTo>
                    <a:close/>
                    <a:moveTo>
                      <a:pt x="5139817" y="556387"/>
                    </a:moveTo>
                    <a:cubicBezTo>
                      <a:pt x="5116957" y="541147"/>
                      <a:pt x="5109337" y="518287"/>
                      <a:pt x="5124577" y="502920"/>
                    </a:cubicBezTo>
                    <a:cubicBezTo>
                      <a:pt x="5132197" y="487680"/>
                      <a:pt x="5155057" y="480060"/>
                      <a:pt x="5177917" y="487680"/>
                    </a:cubicBezTo>
                    <a:cubicBezTo>
                      <a:pt x="5193157" y="502920"/>
                      <a:pt x="5200777" y="525780"/>
                      <a:pt x="5185537" y="541147"/>
                    </a:cubicBezTo>
                    <a:cubicBezTo>
                      <a:pt x="5185537" y="556387"/>
                      <a:pt x="5170297" y="564007"/>
                      <a:pt x="5155057" y="564007"/>
                    </a:cubicBezTo>
                    <a:cubicBezTo>
                      <a:pt x="5147437" y="564007"/>
                      <a:pt x="5139817" y="556387"/>
                      <a:pt x="5139817" y="556387"/>
                    </a:cubicBezTo>
                    <a:close/>
                    <a:moveTo>
                      <a:pt x="1654810" y="533527"/>
                    </a:moveTo>
                    <a:cubicBezTo>
                      <a:pt x="1647190" y="518287"/>
                      <a:pt x="1654810" y="495427"/>
                      <a:pt x="1670050" y="480060"/>
                    </a:cubicBezTo>
                    <a:cubicBezTo>
                      <a:pt x="1685290" y="472440"/>
                      <a:pt x="1708150" y="480060"/>
                      <a:pt x="1723390" y="495300"/>
                    </a:cubicBezTo>
                    <a:cubicBezTo>
                      <a:pt x="1731010" y="510540"/>
                      <a:pt x="1723390" y="533400"/>
                      <a:pt x="1708150" y="548767"/>
                    </a:cubicBezTo>
                    <a:cubicBezTo>
                      <a:pt x="1700530" y="548767"/>
                      <a:pt x="1692910" y="556387"/>
                      <a:pt x="1685290" y="556387"/>
                    </a:cubicBezTo>
                    <a:cubicBezTo>
                      <a:pt x="1677670" y="556387"/>
                      <a:pt x="1662430" y="548767"/>
                      <a:pt x="1654810" y="533527"/>
                    </a:cubicBezTo>
                    <a:close/>
                    <a:moveTo>
                      <a:pt x="4949190" y="449580"/>
                    </a:moveTo>
                    <a:cubicBezTo>
                      <a:pt x="4933950" y="441960"/>
                      <a:pt x="4926330" y="419100"/>
                      <a:pt x="4933950" y="403860"/>
                    </a:cubicBezTo>
                    <a:cubicBezTo>
                      <a:pt x="4949190" y="381000"/>
                      <a:pt x="4972050" y="373380"/>
                      <a:pt x="4987290" y="381000"/>
                    </a:cubicBezTo>
                    <a:cubicBezTo>
                      <a:pt x="5002530" y="396240"/>
                      <a:pt x="5010150" y="419100"/>
                      <a:pt x="5002530" y="434467"/>
                    </a:cubicBezTo>
                    <a:cubicBezTo>
                      <a:pt x="4994910" y="449707"/>
                      <a:pt x="4979670" y="457327"/>
                      <a:pt x="4972050" y="457327"/>
                    </a:cubicBezTo>
                    <a:cubicBezTo>
                      <a:pt x="4964430" y="457327"/>
                      <a:pt x="4956810" y="457327"/>
                      <a:pt x="4949190" y="449707"/>
                    </a:cubicBezTo>
                    <a:close/>
                    <a:moveTo>
                      <a:pt x="1845437" y="426847"/>
                    </a:moveTo>
                    <a:cubicBezTo>
                      <a:pt x="1830197" y="411607"/>
                      <a:pt x="1837817" y="388747"/>
                      <a:pt x="1860677" y="381127"/>
                    </a:cubicBezTo>
                    <a:cubicBezTo>
                      <a:pt x="1875917" y="365887"/>
                      <a:pt x="1898777" y="373507"/>
                      <a:pt x="1906397" y="396367"/>
                    </a:cubicBezTo>
                    <a:cubicBezTo>
                      <a:pt x="1921637" y="411607"/>
                      <a:pt x="1914017" y="434467"/>
                      <a:pt x="1891157" y="442087"/>
                    </a:cubicBezTo>
                    <a:cubicBezTo>
                      <a:pt x="1891157" y="449707"/>
                      <a:pt x="1883537" y="449707"/>
                      <a:pt x="1875917" y="449707"/>
                    </a:cubicBezTo>
                    <a:cubicBezTo>
                      <a:pt x="1860677" y="449707"/>
                      <a:pt x="1845437" y="442087"/>
                      <a:pt x="1845437" y="426847"/>
                    </a:cubicBezTo>
                    <a:close/>
                    <a:moveTo>
                      <a:pt x="4758563" y="358140"/>
                    </a:moveTo>
                    <a:cubicBezTo>
                      <a:pt x="4743323" y="350520"/>
                      <a:pt x="4735703" y="327660"/>
                      <a:pt x="4743323" y="312420"/>
                    </a:cubicBezTo>
                    <a:cubicBezTo>
                      <a:pt x="4750943" y="289560"/>
                      <a:pt x="4773803" y="281940"/>
                      <a:pt x="4789043" y="289560"/>
                    </a:cubicBezTo>
                    <a:cubicBezTo>
                      <a:pt x="4811903" y="297180"/>
                      <a:pt x="4819523" y="320040"/>
                      <a:pt x="4811903" y="343027"/>
                    </a:cubicBezTo>
                    <a:cubicBezTo>
                      <a:pt x="4804283" y="358267"/>
                      <a:pt x="4789043" y="365887"/>
                      <a:pt x="4773803" y="365887"/>
                    </a:cubicBezTo>
                    <a:cubicBezTo>
                      <a:pt x="4773803" y="365887"/>
                      <a:pt x="4766183" y="365887"/>
                      <a:pt x="4758563" y="358267"/>
                    </a:cubicBezTo>
                    <a:close/>
                    <a:moveTo>
                      <a:pt x="2036064" y="335407"/>
                    </a:moveTo>
                    <a:cubicBezTo>
                      <a:pt x="2028444" y="312547"/>
                      <a:pt x="2036064" y="289687"/>
                      <a:pt x="2051304" y="281940"/>
                    </a:cubicBezTo>
                    <a:cubicBezTo>
                      <a:pt x="2074164" y="274320"/>
                      <a:pt x="2097024" y="281940"/>
                      <a:pt x="2104644" y="304800"/>
                    </a:cubicBezTo>
                    <a:cubicBezTo>
                      <a:pt x="2112264" y="320040"/>
                      <a:pt x="2104644" y="342900"/>
                      <a:pt x="2081784" y="358267"/>
                    </a:cubicBezTo>
                    <a:cubicBezTo>
                      <a:pt x="2081784" y="358267"/>
                      <a:pt x="2074164" y="358267"/>
                      <a:pt x="2066544" y="358267"/>
                    </a:cubicBezTo>
                    <a:cubicBezTo>
                      <a:pt x="2051304" y="358267"/>
                      <a:pt x="2043684" y="350647"/>
                      <a:pt x="2036064" y="335407"/>
                    </a:cubicBezTo>
                    <a:close/>
                    <a:moveTo>
                      <a:pt x="4567809" y="281940"/>
                    </a:moveTo>
                    <a:cubicBezTo>
                      <a:pt x="4544949" y="274320"/>
                      <a:pt x="4537329" y="251460"/>
                      <a:pt x="4544949" y="228473"/>
                    </a:cubicBezTo>
                    <a:cubicBezTo>
                      <a:pt x="4552569" y="213233"/>
                      <a:pt x="4567809" y="205613"/>
                      <a:pt x="4590669" y="213233"/>
                    </a:cubicBezTo>
                    <a:cubicBezTo>
                      <a:pt x="4613529" y="213233"/>
                      <a:pt x="4621149" y="236093"/>
                      <a:pt x="4613529" y="258953"/>
                    </a:cubicBezTo>
                    <a:cubicBezTo>
                      <a:pt x="4605909" y="274193"/>
                      <a:pt x="4590669" y="281813"/>
                      <a:pt x="4575429" y="281813"/>
                    </a:cubicBezTo>
                    <a:cubicBezTo>
                      <a:pt x="4575429" y="281813"/>
                      <a:pt x="4567809" y="281813"/>
                      <a:pt x="4567809" y="281813"/>
                    </a:cubicBezTo>
                    <a:close/>
                    <a:moveTo>
                      <a:pt x="2234311" y="251333"/>
                    </a:moveTo>
                    <a:cubicBezTo>
                      <a:pt x="2226691" y="236093"/>
                      <a:pt x="2234311" y="213233"/>
                      <a:pt x="2257171" y="205613"/>
                    </a:cubicBezTo>
                    <a:cubicBezTo>
                      <a:pt x="2272411" y="197993"/>
                      <a:pt x="2295271" y="205613"/>
                      <a:pt x="2302891" y="228473"/>
                    </a:cubicBezTo>
                    <a:cubicBezTo>
                      <a:pt x="2310511" y="243713"/>
                      <a:pt x="2302891" y="266573"/>
                      <a:pt x="2280031" y="274193"/>
                    </a:cubicBezTo>
                    <a:cubicBezTo>
                      <a:pt x="2280031" y="274193"/>
                      <a:pt x="2272411" y="281813"/>
                      <a:pt x="2272411" y="281813"/>
                    </a:cubicBezTo>
                    <a:cubicBezTo>
                      <a:pt x="2249551" y="281813"/>
                      <a:pt x="2241931" y="266573"/>
                      <a:pt x="2234311" y="251333"/>
                    </a:cubicBezTo>
                    <a:close/>
                    <a:moveTo>
                      <a:pt x="4361942" y="213233"/>
                    </a:moveTo>
                    <a:cubicBezTo>
                      <a:pt x="4346702" y="205613"/>
                      <a:pt x="4331462" y="190373"/>
                      <a:pt x="4339082" y="167513"/>
                    </a:cubicBezTo>
                    <a:cubicBezTo>
                      <a:pt x="4346702" y="144653"/>
                      <a:pt x="4361942" y="137033"/>
                      <a:pt x="4384802" y="144653"/>
                    </a:cubicBezTo>
                    <a:cubicBezTo>
                      <a:pt x="4407662" y="144653"/>
                      <a:pt x="4415282" y="167513"/>
                      <a:pt x="4407662" y="190373"/>
                    </a:cubicBezTo>
                    <a:cubicBezTo>
                      <a:pt x="4407662" y="205613"/>
                      <a:pt x="4392422" y="213233"/>
                      <a:pt x="4377182" y="213233"/>
                    </a:cubicBezTo>
                    <a:cubicBezTo>
                      <a:pt x="4369562" y="213233"/>
                      <a:pt x="4369562" y="213233"/>
                      <a:pt x="4361942" y="213233"/>
                    </a:cubicBezTo>
                    <a:close/>
                    <a:moveTo>
                      <a:pt x="2432558" y="182753"/>
                    </a:moveTo>
                    <a:cubicBezTo>
                      <a:pt x="2432558" y="167513"/>
                      <a:pt x="2440178" y="144653"/>
                      <a:pt x="2463038" y="137033"/>
                    </a:cubicBezTo>
                    <a:cubicBezTo>
                      <a:pt x="2478278" y="129413"/>
                      <a:pt x="2501138" y="144653"/>
                      <a:pt x="2508758" y="159893"/>
                    </a:cubicBezTo>
                    <a:cubicBezTo>
                      <a:pt x="2516378" y="182753"/>
                      <a:pt x="2501138" y="205613"/>
                      <a:pt x="2485898" y="213360"/>
                    </a:cubicBezTo>
                    <a:cubicBezTo>
                      <a:pt x="2478278" y="213360"/>
                      <a:pt x="2478278" y="213360"/>
                      <a:pt x="2470658" y="213360"/>
                    </a:cubicBezTo>
                    <a:cubicBezTo>
                      <a:pt x="2455418" y="213360"/>
                      <a:pt x="2440178" y="198120"/>
                      <a:pt x="2432558" y="182880"/>
                    </a:cubicBezTo>
                    <a:close/>
                    <a:moveTo>
                      <a:pt x="4155948" y="160020"/>
                    </a:moveTo>
                    <a:cubicBezTo>
                      <a:pt x="4140708" y="160020"/>
                      <a:pt x="4125468" y="137160"/>
                      <a:pt x="4133088" y="114300"/>
                    </a:cubicBezTo>
                    <a:cubicBezTo>
                      <a:pt x="4133088" y="91440"/>
                      <a:pt x="4155948" y="83820"/>
                      <a:pt x="4178808" y="83820"/>
                    </a:cubicBezTo>
                    <a:cubicBezTo>
                      <a:pt x="4194048" y="91440"/>
                      <a:pt x="4209288" y="114300"/>
                      <a:pt x="4201668" y="129540"/>
                    </a:cubicBezTo>
                    <a:cubicBezTo>
                      <a:pt x="4201668" y="152400"/>
                      <a:pt x="4186428" y="160020"/>
                      <a:pt x="4163568" y="160020"/>
                    </a:cubicBezTo>
                    <a:cubicBezTo>
                      <a:pt x="4163568" y="160020"/>
                      <a:pt x="4163568" y="160020"/>
                      <a:pt x="4155948" y="160020"/>
                    </a:cubicBezTo>
                    <a:close/>
                    <a:moveTo>
                      <a:pt x="2646045" y="129540"/>
                    </a:moveTo>
                    <a:cubicBezTo>
                      <a:pt x="2638425" y="106680"/>
                      <a:pt x="2653665" y="91440"/>
                      <a:pt x="2668905" y="83820"/>
                    </a:cubicBezTo>
                    <a:cubicBezTo>
                      <a:pt x="2691765" y="76200"/>
                      <a:pt x="2714625" y="91440"/>
                      <a:pt x="2714625" y="114300"/>
                    </a:cubicBezTo>
                    <a:cubicBezTo>
                      <a:pt x="2722245" y="129540"/>
                      <a:pt x="2707005" y="152400"/>
                      <a:pt x="2684145" y="160020"/>
                    </a:cubicBezTo>
                    <a:cubicBezTo>
                      <a:pt x="2684145" y="160020"/>
                      <a:pt x="2684145" y="160020"/>
                      <a:pt x="2676525" y="160020"/>
                    </a:cubicBezTo>
                    <a:cubicBezTo>
                      <a:pt x="2661285" y="160020"/>
                      <a:pt x="2646045" y="144780"/>
                      <a:pt x="2646045" y="129540"/>
                    </a:cubicBezTo>
                    <a:close/>
                    <a:moveTo>
                      <a:pt x="3950081" y="121920"/>
                    </a:moveTo>
                    <a:cubicBezTo>
                      <a:pt x="3927221" y="114300"/>
                      <a:pt x="3919601" y="99060"/>
                      <a:pt x="3919601" y="76200"/>
                    </a:cubicBezTo>
                    <a:cubicBezTo>
                      <a:pt x="3919601" y="53340"/>
                      <a:pt x="3942461" y="45720"/>
                      <a:pt x="3965321" y="45720"/>
                    </a:cubicBezTo>
                    <a:cubicBezTo>
                      <a:pt x="3980561" y="45720"/>
                      <a:pt x="3995801" y="68580"/>
                      <a:pt x="3995801" y="91440"/>
                    </a:cubicBezTo>
                    <a:cubicBezTo>
                      <a:pt x="3988181" y="106680"/>
                      <a:pt x="3972941" y="121920"/>
                      <a:pt x="3957701" y="121920"/>
                    </a:cubicBezTo>
                    <a:cubicBezTo>
                      <a:pt x="3957701" y="121920"/>
                      <a:pt x="3950081" y="121920"/>
                      <a:pt x="3950081" y="121920"/>
                    </a:cubicBezTo>
                    <a:close/>
                    <a:moveTo>
                      <a:pt x="2851912" y="83820"/>
                    </a:moveTo>
                    <a:cubicBezTo>
                      <a:pt x="2851912" y="68580"/>
                      <a:pt x="2867152" y="45720"/>
                      <a:pt x="2882392" y="45720"/>
                    </a:cubicBezTo>
                    <a:cubicBezTo>
                      <a:pt x="2905252" y="38100"/>
                      <a:pt x="2928112" y="53340"/>
                      <a:pt x="2928112" y="76200"/>
                    </a:cubicBezTo>
                    <a:cubicBezTo>
                      <a:pt x="2928112" y="99060"/>
                      <a:pt x="2920492" y="114300"/>
                      <a:pt x="2897632" y="121920"/>
                    </a:cubicBezTo>
                    <a:cubicBezTo>
                      <a:pt x="2897632" y="121920"/>
                      <a:pt x="2890012" y="121920"/>
                      <a:pt x="2890012" y="121920"/>
                    </a:cubicBezTo>
                    <a:cubicBezTo>
                      <a:pt x="2874772" y="121920"/>
                      <a:pt x="2851912" y="106680"/>
                      <a:pt x="2851912" y="83820"/>
                    </a:cubicBezTo>
                    <a:close/>
                    <a:moveTo>
                      <a:pt x="3744087" y="91440"/>
                    </a:moveTo>
                    <a:cubicBezTo>
                      <a:pt x="3721227" y="91440"/>
                      <a:pt x="3705987" y="76200"/>
                      <a:pt x="3705987" y="53340"/>
                    </a:cubicBezTo>
                    <a:cubicBezTo>
                      <a:pt x="3705987" y="30480"/>
                      <a:pt x="3728847" y="15240"/>
                      <a:pt x="3751707" y="15240"/>
                    </a:cubicBezTo>
                    <a:cubicBezTo>
                      <a:pt x="3766947" y="22860"/>
                      <a:pt x="3782187" y="38100"/>
                      <a:pt x="3782187" y="60960"/>
                    </a:cubicBezTo>
                    <a:cubicBezTo>
                      <a:pt x="3782187" y="76200"/>
                      <a:pt x="3766947" y="91440"/>
                      <a:pt x="3744087" y="91440"/>
                    </a:cubicBezTo>
                    <a:close/>
                    <a:moveTo>
                      <a:pt x="3065399" y="60960"/>
                    </a:moveTo>
                    <a:cubicBezTo>
                      <a:pt x="3065399" y="38100"/>
                      <a:pt x="3080639" y="15240"/>
                      <a:pt x="3095879" y="15240"/>
                    </a:cubicBezTo>
                    <a:cubicBezTo>
                      <a:pt x="3118739" y="15240"/>
                      <a:pt x="3141599" y="30480"/>
                      <a:pt x="3141599" y="53340"/>
                    </a:cubicBezTo>
                    <a:cubicBezTo>
                      <a:pt x="3141599" y="68580"/>
                      <a:pt x="3126359" y="91440"/>
                      <a:pt x="3103499" y="91440"/>
                    </a:cubicBezTo>
                    <a:cubicBezTo>
                      <a:pt x="3080639" y="91440"/>
                      <a:pt x="3065399" y="76200"/>
                      <a:pt x="3065399" y="60960"/>
                    </a:cubicBezTo>
                    <a:close/>
                    <a:moveTo>
                      <a:pt x="3530600" y="83820"/>
                    </a:moveTo>
                    <a:cubicBezTo>
                      <a:pt x="3507740" y="76200"/>
                      <a:pt x="3492500" y="60960"/>
                      <a:pt x="3492500" y="38100"/>
                    </a:cubicBezTo>
                    <a:cubicBezTo>
                      <a:pt x="3492500" y="22860"/>
                      <a:pt x="3507740" y="0"/>
                      <a:pt x="3530600" y="7620"/>
                    </a:cubicBezTo>
                    <a:cubicBezTo>
                      <a:pt x="3553460" y="7620"/>
                      <a:pt x="3568700" y="22860"/>
                      <a:pt x="3568700" y="45720"/>
                    </a:cubicBezTo>
                    <a:cubicBezTo>
                      <a:pt x="3568700" y="60960"/>
                      <a:pt x="3553460" y="83820"/>
                      <a:pt x="3530600" y="83820"/>
                    </a:cubicBezTo>
                    <a:close/>
                    <a:moveTo>
                      <a:pt x="3278886" y="45720"/>
                    </a:moveTo>
                    <a:cubicBezTo>
                      <a:pt x="3278886" y="22860"/>
                      <a:pt x="3294126" y="7620"/>
                      <a:pt x="3316986" y="0"/>
                    </a:cubicBezTo>
                    <a:cubicBezTo>
                      <a:pt x="3339846" y="0"/>
                      <a:pt x="3355086" y="22860"/>
                      <a:pt x="3355086" y="38100"/>
                    </a:cubicBezTo>
                    <a:cubicBezTo>
                      <a:pt x="3355086" y="60960"/>
                      <a:pt x="3339846" y="76200"/>
                      <a:pt x="3316986" y="76200"/>
                    </a:cubicBezTo>
                    <a:cubicBezTo>
                      <a:pt x="3294126" y="76200"/>
                      <a:pt x="3278886" y="60960"/>
                      <a:pt x="3278886" y="45720"/>
                    </a:cubicBezTo>
                    <a:close/>
                  </a:path>
                </a:pathLst>
              </a:custGeom>
              <a:solidFill>
                <a:srgbClr val="BFBFBF"/>
              </a:solidFill>
            </p:spPr>
          </p:sp>
        </p:grpSp>
        <p:grpSp>
          <p:nvGrpSpPr>
            <p:cNvPr name="Group 6" id="6"/>
            <p:cNvGrpSpPr/>
            <p:nvPr/>
          </p:nvGrpSpPr>
          <p:grpSpPr>
            <a:xfrm rot="0">
              <a:off x="11297145" y="0"/>
              <a:ext cx="2964958" cy="2957869"/>
              <a:chOff x="0" y="0"/>
              <a:chExt cx="2409120" cy="2403360"/>
            </a:xfrm>
          </p:grpSpPr>
          <p:sp>
            <p:nvSpPr>
              <p:cNvPr name="Freeform 7" id="7"/>
              <p:cNvSpPr/>
              <p:nvPr/>
            </p:nvSpPr>
            <p:spPr>
              <a:xfrm flipH="false" flipV="false" rot="0">
                <a:off x="0" y="0"/>
                <a:ext cx="2409190" cy="2403348"/>
              </a:xfrm>
              <a:custGeom>
                <a:avLst/>
                <a:gdLst/>
                <a:ahLst/>
                <a:cxnLst/>
                <a:rect r="r" b="b" t="t" l="l"/>
                <a:pathLst>
                  <a:path h="2403348" w="2409190">
                    <a:moveTo>
                      <a:pt x="0" y="1201674"/>
                    </a:moveTo>
                    <a:cubicBezTo>
                      <a:pt x="0" y="537972"/>
                      <a:pt x="539242" y="0"/>
                      <a:pt x="1204595" y="0"/>
                    </a:cubicBezTo>
                    <a:cubicBezTo>
                      <a:pt x="1869948" y="0"/>
                      <a:pt x="2409190" y="537972"/>
                      <a:pt x="2409190" y="1201674"/>
                    </a:cubicBezTo>
                    <a:cubicBezTo>
                      <a:pt x="2409190" y="1865376"/>
                      <a:pt x="1869948" y="2403348"/>
                      <a:pt x="1204595" y="2403348"/>
                    </a:cubicBezTo>
                    <a:cubicBezTo>
                      <a:pt x="539242" y="2403348"/>
                      <a:pt x="0" y="1865376"/>
                      <a:pt x="0" y="1201674"/>
                    </a:cubicBezTo>
                    <a:close/>
                  </a:path>
                </a:pathLst>
              </a:custGeom>
              <a:solidFill>
                <a:srgbClr val="397D5A"/>
              </a:solidFill>
            </p:spPr>
          </p:sp>
        </p:grpSp>
        <p:grpSp>
          <p:nvGrpSpPr>
            <p:cNvPr name="Group 8" id="8"/>
            <p:cNvGrpSpPr/>
            <p:nvPr/>
          </p:nvGrpSpPr>
          <p:grpSpPr>
            <a:xfrm rot="0">
              <a:off x="10413683" y="2356193"/>
              <a:ext cx="676110" cy="687629"/>
              <a:chOff x="0" y="0"/>
              <a:chExt cx="549360" cy="558720"/>
            </a:xfrm>
          </p:grpSpPr>
          <p:sp>
            <p:nvSpPr>
              <p:cNvPr name="Freeform 9" id="9"/>
              <p:cNvSpPr/>
              <p:nvPr/>
            </p:nvSpPr>
            <p:spPr>
              <a:xfrm flipH="false" flipV="false" rot="0">
                <a:off x="38100" y="38100"/>
                <a:ext cx="473075" cy="482473"/>
              </a:xfrm>
              <a:custGeom>
                <a:avLst/>
                <a:gdLst/>
                <a:ahLst/>
                <a:cxnLst/>
                <a:rect r="r" b="b" t="t" l="l"/>
                <a:pathLst>
                  <a:path h="482473" w="473075">
                    <a:moveTo>
                      <a:pt x="0" y="241300"/>
                    </a:moveTo>
                    <a:cubicBezTo>
                      <a:pt x="0" y="108077"/>
                      <a:pt x="105918" y="0"/>
                      <a:pt x="236601" y="0"/>
                    </a:cubicBezTo>
                    <a:cubicBezTo>
                      <a:pt x="367284" y="0"/>
                      <a:pt x="473075" y="108077"/>
                      <a:pt x="473075" y="241300"/>
                    </a:cubicBezTo>
                    <a:cubicBezTo>
                      <a:pt x="473075" y="374523"/>
                      <a:pt x="367157" y="482473"/>
                      <a:pt x="236601" y="482473"/>
                    </a:cubicBezTo>
                    <a:cubicBezTo>
                      <a:pt x="106045" y="482473"/>
                      <a:pt x="0" y="374523"/>
                      <a:pt x="0" y="241300"/>
                    </a:cubicBezTo>
                    <a:close/>
                  </a:path>
                </a:pathLst>
              </a:custGeom>
              <a:solidFill>
                <a:srgbClr val="FFFFFF"/>
              </a:solidFill>
            </p:spPr>
          </p:sp>
          <p:sp>
            <p:nvSpPr>
              <p:cNvPr name="Freeform 10" id="10"/>
              <p:cNvSpPr/>
              <p:nvPr/>
            </p:nvSpPr>
            <p:spPr>
              <a:xfrm flipH="false" flipV="false" rot="0">
                <a:off x="0" y="0"/>
                <a:ext cx="549402" cy="558800"/>
              </a:xfrm>
              <a:custGeom>
                <a:avLst/>
                <a:gdLst/>
                <a:ahLst/>
                <a:cxnLst/>
                <a:rect r="r" b="b" t="t" l="l"/>
                <a:pathLst>
                  <a:path h="558800" w="549402">
                    <a:moveTo>
                      <a:pt x="0" y="279400"/>
                    </a:moveTo>
                    <a:cubicBezTo>
                      <a:pt x="0" y="125730"/>
                      <a:pt x="122301" y="0"/>
                      <a:pt x="274701" y="0"/>
                    </a:cubicBezTo>
                    <a:lnTo>
                      <a:pt x="274701" y="38100"/>
                    </a:lnTo>
                    <a:lnTo>
                      <a:pt x="274701" y="0"/>
                    </a:lnTo>
                    <a:cubicBezTo>
                      <a:pt x="427101" y="0"/>
                      <a:pt x="549402" y="125730"/>
                      <a:pt x="549402" y="279400"/>
                    </a:cubicBezTo>
                    <a:lnTo>
                      <a:pt x="511302" y="279400"/>
                    </a:lnTo>
                    <a:lnTo>
                      <a:pt x="549402" y="279400"/>
                    </a:lnTo>
                    <a:cubicBezTo>
                      <a:pt x="549402" y="432943"/>
                      <a:pt x="427101" y="558800"/>
                      <a:pt x="274701" y="558800"/>
                    </a:cubicBezTo>
                    <a:lnTo>
                      <a:pt x="274701" y="520700"/>
                    </a:lnTo>
                    <a:lnTo>
                      <a:pt x="274701" y="558800"/>
                    </a:lnTo>
                    <a:cubicBezTo>
                      <a:pt x="122301" y="558673"/>
                      <a:pt x="0" y="432943"/>
                      <a:pt x="0" y="279400"/>
                    </a:cubicBezTo>
                    <a:lnTo>
                      <a:pt x="38100" y="279400"/>
                    </a:lnTo>
                    <a:lnTo>
                      <a:pt x="76200" y="279400"/>
                    </a:lnTo>
                    <a:lnTo>
                      <a:pt x="38100" y="279400"/>
                    </a:lnTo>
                    <a:lnTo>
                      <a:pt x="0" y="279400"/>
                    </a:lnTo>
                    <a:moveTo>
                      <a:pt x="76327" y="279400"/>
                    </a:moveTo>
                    <a:cubicBezTo>
                      <a:pt x="76327" y="300482"/>
                      <a:pt x="59182" y="317500"/>
                      <a:pt x="38227" y="317500"/>
                    </a:cubicBezTo>
                    <a:cubicBezTo>
                      <a:pt x="17272" y="317500"/>
                      <a:pt x="127" y="300355"/>
                      <a:pt x="127" y="279400"/>
                    </a:cubicBezTo>
                    <a:cubicBezTo>
                      <a:pt x="127" y="258445"/>
                      <a:pt x="17272" y="241300"/>
                      <a:pt x="38227" y="241300"/>
                    </a:cubicBezTo>
                    <a:cubicBezTo>
                      <a:pt x="59182" y="241300"/>
                      <a:pt x="76327" y="258445"/>
                      <a:pt x="76327" y="279400"/>
                    </a:cubicBezTo>
                    <a:cubicBezTo>
                      <a:pt x="76327" y="392303"/>
                      <a:pt x="165862" y="482473"/>
                      <a:pt x="274701" y="482473"/>
                    </a:cubicBezTo>
                    <a:cubicBezTo>
                      <a:pt x="383540" y="482473"/>
                      <a:pt x="473075" y="392176"/>
                      <a:pt x="473075" y="279400"/>
                    </a:cubicBezTo>
                    <a:cubicBezTo>
                      <a:pt x="473075" y="166624"/>
                      <a:pt x="383540" y="76327"/>
                      <a:pt x="274701" y="76327"/>
                    </a:cubicBezTo>
                    <a:lnTo>
                      <a:pt x="274701" y="38100"/>
                    </a:lnTo>
                    <a:lnTo>
                      <a:pt x="274701" y="76200"/>
                    </a:lnTo>
                    <a:cubicBezTo>
                      <a:pt x="165862" y="76327"/>
                      <a:pt x="76327" y="166497"/>
                      <a:pt x="76327" y="279400"/>
                    </a:cubicBezTo>
                    <a:close/>
                  </a:path>
                </a:pathLst>
              </a:custGeom>
              <a:solidFill>
                <a:srgbClr val="397D5A"/>
              </a:solidFill>
            </p:spPr>
          </p:sp>
        </p:grpSp>
        <p:grpSp>
          <p:nvGrpSpPr>
            <p:cNvPr name="Group 11" id="11"/>
            <p:cNvGrpSpPr/>
            <p:nvPr/>
          </p:nvGrpSpPr>
          <p:grpSpPr>
            <a:xfrm rot="0">
              <a:off x="11297145" y="6525388"/>
              <a:ext cx="2964958" cy="2957869"/>
              <a:chOff x="0" y="0"/>
              <a:chExt cx="2409120" cy="2403360"/>
            </a:xfrm>
          </p:grpSpPr>
          <p:sp>
            <p:nvSpPr>
              <p:cNvPr name="Freeform 12" id="12"/>
              <p:cNvSpPr/>
              <p:nvPr/>
            </p:nvSpPr>
            <p:spPr>
              <a:xfrm flipH="false" flipV="false" rot="0">
                <a:off x="0" y="0"/>
                <a:ext cx="2409190" cy="2403348"/>
              </a:xfrm>
              <a:custGeom>
                <a:avLst/>
                <a:gdLst/>
                <a:ahLst/>
                <a:cxnLst/>
                <a:rect r="r" b="b" t="t" l="l"/>
                <a:pathLst>
                  <a:path h="2403348" w="2409190">
                    <a:moveTo>
                      <a:pt x="0" y="1201674"/>
                    </a:moveTo>
                    <a:cubicBezTo>
                      <a:pt x="0" y="537972"/>
                      <a:pt x="539242" y="0"/>
                      <a:pt x="1204595" y="0"/>
                    </a:cubicBezTo>
                    <a:cubicBezTo>
                      <a:pt x="1869948" y="0"/>
                      <a:pt x="2409190" y="537972"/>
                      <a:pt x="2409190" y="1201674"/>
                    </a:cubicBezTo>
                    <a:cubicBezTo>
                      <a:pt x="2409190" y="1865376"/>
                      <a:pt x="1869948" y="2403348"/>
                      <a:pt x="1204595" y="2403348"/>
                    </a:cubicBezTo>
                    <a:cubicBezTo>
                      <a:pt x="539242" y="2403348"/>
                      <a:pt x="0" y="1865376"/>
                      <a:pt x="0" y="1201674"/>
                    </a:cubicBezTo>
                    <a:close/>
                  </a:path>
                </a:pathLst>
              </a:custGeom>
              <a:solidFill>
                <a:srgbClr val="397D5A"/>
              </a:solidFill>
            </p:spPr>
          </p:sp>
        </p:grpSp>
        <p:grpSp>
          <p:nvGrpSpPr>
            <p:cNvPr name="Group 13" id="13"/>
            <p:cNvGrpSpPr/>
            <p:nvPr/>
          </p:nvGrpSpPr>
          <p:grpSpPr>
            <a:xfrm rot="0">
              <a:off x="10413683" y="6439435"/>
              <a:ext cx="676110" cy="687629"/>
              <a:chOff x="0" y="0"/>
              <a:chExt cx="549360" cy="558720"/>
            </a:xfrm>
          </p:grpSpPr>
          <p:sp>
            <p:nvSpPr>
              <p:cNvPr name="Freeform 14" id="14"/>
              <p:cNvSpPr/>
              <p:nvPr/>
            </p:nvSpPr>
            <p:spPr>
              <a:xfrm flipH="false" flipV="false" rot="0">
                <a:off x="38100" y="38100"/>
                <a:ext cx="473075" cy="482473"/>
              </a:xfrm>
              <a:custGeom>
                <a:avLst/>
                <a:gdLst/>
                <a:ahLst/>
                <a:cxnLst/>
                <a:rect r="r" b="b" t="t" l="l"/>
                <a:pathLst>
                  <a:path h="482473" w="473075">
                    <a:moveTo>
                      <a:pt x="0" y="241300"/>
                    </a:moveTo>
                    <a:cubicBezTo>
                      <a:pt x="0" y="108077"/>
                      <a:pt x="105918" y="0"/>
                      <a:pt x="236601" y="0"/>
                    </a:cubicBezTo>
                    <a:cubicBezTo>
                      <a:pt x="367284" y="0"/>
                      <a:pt x="473075" y="108077"/>
                      <a:pt x="473075" y="241300"/>
                    </a:cubicBezTo>
                    <a:cubicBezTo>
                      <a:pt x="473075" y="374523"/>
                      <a:pt x="367157" y="482473"/>
                      <a:pt x="236601" y="482473"/>
                    </a:cubicBezTo>
                    <a:cubicBezTo>
                      <a:pt x="106045" y="482473"/>
                      <a:pt x="0" y="374523"/>
                      <a:pt x="0" y="241300"/>
                    </a:cubicBezTo>
                    <a:close/>
                  </a:path>
                </a:pathLst>
              </a:custGeom>
              <a:solidFill>
                <a:srgbClr val="FFFFFF"/>
              </a:solidFill>
            </p:spPr>
          </p:sp>
          <p:sp>
            <p:nvSpPr>
              <p:cNvPr name="Freeform 15" id="15"/>
              <p:cNvSpPr/>
              <p:nvPr/>
            </p:nvSpPr>
            <p:spPr>
              <a:xfrm flipH="false" flipV="false" rot="0">
                <a:off x="0" y="0"/>
                <a:ext cx="549402" cy="558800"/>
              </a:xfrm>
              <a:custGeom>
                <a:avLst/>
                <a:gdLst/>
                <a:ahLst/>
                <a:cxnLst/>
                <a:rect r="r" b="b" t="t" l="l"/>
                <a:pathLst>
                  <a:path h="558800" w="549402">
                    <a:moveTo>
                      <a:pt x="0" y="279400"/>
                    </a:moveTo>
                    <a:cubicBezTo>
                      <a:pt x="0" y="125730"/>
                      <a:pt x="122301" y="0"/>
                      <a:pt x="274701" y="0"/>
                    </a:cubicBezTo>
                    <a:lnTo>
                      <a:pt x="274701" y="38100"/>
                    </a:lnTo>
                    <a:lnTo>
                      <a:pt x="274701" y="0"/>
                    </a:lnTo>
                    <a:cubicBezTo>
                      <a:pt x="427101" y="0"/>
                      <a:pt x="549402" y="125730"/>
                      <a:pt x="549402" y="279400"/>
                    </a:cubicBezTo>
                    <a:lnTo>
                      <a:pt x="511302" y="279400"/>
                    </a:lnTo>
                    <a:lnTo>
                      <a:pt x="549402" y="279400"/>
                    </a:lnTo>
                    <a:cubicBezTo>
                      <a:pt x="549402" y="432943"/>
                      <a:pt x="427101" y="558800"/>
                      <a:pt x="274701" y="558800"/>
                    </a:cubicBezTo>
                    <a:lnTo>
                      <a:pt x="274701" y="520700"/>
                    </a:lnTo>
                    <a:lnTo>
                      <a:pt x="274701" y="558800"/>
                    </a:lnTo>
                    <a:cubicBezTo>
                      <a:pt x="122301" y="558673"/>
                      <a:pt x="0" y="432943"/>
                      <a:pt x="0" y="279400"/>
                    </a:cubicBezTo>
                    <a:lnTo>
                      <a:pt x="38100" y="279400"/>
                    </a:lnTo>
                    <a:lnTo>
                      <a:pt x="76200" y="279400"/>
                    </a:lnTo>
                    <a:lnTo>
                      <a:pt x="38100" y="279400"/>
                    </a:lnTo>
                    <a:lnTo>
                      <a:pt x="0" y="279400"/>
                    </a:lnTo>
                    <a:moveTo>
                      <a:pt x="76327" y="279400"/>
                    </a:moveTo>
                    <a:cubicBezTo>
                      <a:pt x="76327" y="300482"/>
                      <a:pt x="59182" y="317500"/>
                      <a:pt x="38227" y="317500"/>
                    </a:cubicBezTo>
                    <a:cubicBezTo>
                      <a:pt x="17272" y="317500"/>
                      <a:pt x="127" y="300355"/>
                      <a:pt x="127" y="279400"/>
                    </a:cubicBezTo>
                    <a:cubicBezTo>
                      <a:pt x="127" y="258445"/>
                      <a:pt x="17272" y="241300"/>
                      <a:pt x="38227" y="241300"/>
                    </a:cubicBezTo>
                    <a:cubicBezTo>
                      <a:pt x="59182" y="241300"/>
                      <a:pt x="76327" y="258445"/>
                      <a:pt x="76327" y="279400"/>
                    </a:cubicBezTo>
                    <a:cubicBezTo>
                      <a:pt x="76327" y="392303"/>
                      <a:pt x="165862" y="482473"/>
                      <a:pt x="274701" y="482473"/>
                    </a:cubicBezTo>
                    <a:cubicBezTo>
                      <a:pt x="383540" y="482473"/>
                      <a:pt x="473075" y="392176"/>
                      <a:pt x="473075" y="279400"/>
                    </a:cubicBezTo>
                    <a:cubicBezTo>
                      <a:pt x="473075" y="166624"/>
                      <a:pt x="383540" y="76327"/>
                      <a:pt x="274701" y="76327"/>
                    </a:cubicBezTo>
                    <a:lnTo>
                      <a:pt x="274701" y="38100"/>
                    </a:lnTo>
                    <a:lnTo>
                      <a:pt x="274701" y="76200"/>
                    </a:lnTo>
                    <a:cubicBezTo>
                      <a:pt x="165862" y="76327"/>
                      <a:pt x="76327" y="166497"/>
                      <a:pt x="76327" y="279400"/>
                    </a:cubicBezTo>
                    <a:close/>
                  </a:path>
                </a:pathLst>
              </a:custGeom>
              <a:solidFill>
                <a:srgbClr val="397D5A"/>
              </a:solidFill>
            </p:spPr>
          </p:sp>
        </p:grpSp>
        <p:grpSp>
          <p:nvGrpSpPr>
            <p:cNvPr name="Group 16" id="16"/>
            <p:cNvGrpSpPr/>
            <p:nvPr/>
          </p:nvGrpSpPr>
          <p:grpSpPr>
            <a:xfrm rot="0">
              <a:off x="10601541" y="6638812"/>
              <a:ext cx="292420" cy="288875"/>
              <a:chOff x="0" y="0"/>
              <a:chExt cx="237600" cy="234720"/>
            </a:xfrm>
          </p:grpSpPr>
          <p:sp>
            <p:nvSpPr>
              <p:cNvPr name="Freeform 17" id="17"/>
              <p:cNvSpPr/>
              <p:nvPr/>
            </p:nvSpPr>
            <p:spPr>
              <a:xfrm flipH="false" flipV="false" rot="0">
                <a:off x="0" y="0"/>
                <a:ext cx="237490" cy="234696"/>
              </a:xfrm>
              <a:custGeom>
                <a:avLst/>
                <a:gdLst/>
                <a:ahLst/>
                <a:cxnLst/>
                <a:rect r="r" b="b" t="t" l="l"/>
                <a:pathLst>
                  <a:path h="234696" w="237490">
                    <a:moveTo>
                      <a:pt x="0" y="117348"/>
                    </a:moveTo>
                    <a:cubicBezTo>
                      <a:pt x="0" y="52578"/>
                      <a:pt x="53213" y="0"/>
                      <a:pt x="118745" y="0"/>
                    </a:cubicBezTo>
                    <a:cubicBezTo>
                      <a:pt x="184277" y="0"/>
                      <a:pt x="237490" y="52578"/>
                      <a:pt x="237490" y="117348"/>
                    </a:cubicBezTo>
                    <a:cubicBezTo>
                      <a:pt x="237490" y="182118"/>
                      <a:pt x="184277" y="234696"/>
                      <a:pt x="118745" y="234696"/>
                    </a:cubicBezTo>
                    <a:cubicBezTo>
                      <a:pt x="53213" y="234696"/>
                      <a:pt x="0" y="182118"/>
                      <a:pt x="0" y="117348"/>
                    </a:cubicBezTo>
                    <a:close/>
                  </a:path>
                </a:pathLst>
              </a:custGeom>
              <a:solidFill>
                <a:srgbClr val="397D5A"/>
              </a:solidFill>
            </p:spPr>
          </p:sp>
        </p:grpSp>
        <p:grpSp>
          <p:nvGrpSpPr>
            <p:cNvPr name="Group 18" id="18"/>
            <p:cNvGrpSpPr/>
            <p:nvPr/>
          </p:nvGrpSpPr>
          <p:grpSpPr>
            <a:xfrm rot="0">
              <a:off x="0" y="6525388"/>
              <a:ext cx="2965844" cy="2957869"/>
              <a:chOff x="0" y="0"/>
              <a:chExt cx="2409840" cy="2403360"/>
            </a:xfrm>
          </p:grpSpPr>
          <p:sp>
            <p:nvSpPr>
              <p:cNvPr name="Freeform 19" id="19"/>
              <p:cNvSpPr/>
              <p:nvPr/>
            </p:nvSpPr>
            <p:spPr>
              <a:xfrm flipH="false" flipV="false" rot="0">
                <a:off x="0" y="0"/>
                <a:ext cx="2409952" cy="2403348"/>
              </a:xfrm>
              <a:custGeom>
                <a:avLst/>
                <a:gdLst/>
                <a:ahLst/>
                <a:cxnLst/>
                <a:rect r="r" b="b" t="t" l="l"/>
                <a:pathLst>
                  <a:path h="2403348" w="2409952">
                    <a:moveTo>
                      <a:pt x="0" y="1201674"/>
                    </a:moveTo>
                    <a:cubicBezTo>
                      <a:pt x="0" y="537972"/>
                      <a:pt x="539496" y="0"/>
                      <a:pt x="1204976" y="0"/>
                    </a:cubicBezTo>
                    <a:cubicBezTo>
                      <a:pt x="1870456" y="0"/>
                      <a:pt x="2409952" y="537972"/>
                      <a:pt x="2409952" y="1201674"/>
                    </a:cubicBezTo>
                    <a:cubicBezTo>
                      <a:pt x="2409952" y="1865376"/>
                      <a:pt x="1870456" y="2403348"/>
                      <a:pt x="1204976" y="2403348"/>
                    </a:cubicBezTo>
                    <a:cubicBezTo>
                      <a:pt x="539496" y="2403348"/>
                      <a:pt x="0" y="1865376"/>
                      <a:pt x="0" y="1201674"/>
                    </a:cubicBezTo>
                    <a:close/>
                  </a:path>
                </a:pathLst>
              </a:custGeom>
              <a:solidFill>
                <a:srgbClr val="397D5A"/>
              </a:solidFill>
            </p:spPr>
          </p:sp>
        </p:grpSp>
        <p:grpSp>
          <p:nvGrpSpPr>
            <p:cNvPr name="Group 20" id="20"/>
            <p:cNvGrpSpPr/>
            <p:nvPr/>
          </p:nvGrpSpPr>
          <p:grpSpPr>
            <a:xfrm rot="0">
              <a:off x="3173196" y="6439435"/>
              <a:ext cx="676110" cy="687629"/>
              <a:chOff x="0" y="0"/>
              <a:chExt cx="549360" cy="558720"/>
            </a:xfrm>
          </p:grpSpPr>
          <p:sp>
            <p:nvSpPr>
              <p:cNvPr name="Freeform 21" id="21"/>
              <p:cNvSpPr/>
              <p:nvPr/>
            </p:nvSpPr>
            <p:spPr>
              <a:xfrm flipH="false" flipV="false" rot="0">
                <a:off x="38100" y="38100"/>
                <a:ext cx="473075" cy="482473"/>
              </a:xfrm>
              <a:custGeom>
                <a:avLst/>
                <a:gdLst/>
                <a:ahLst/>
                <a:cxnLst/>
                <a:rect r="r" b="b" t="t" l="l"/>
                <a:pathLst>
                  <a:path h="482473" w="473075">
                    <a:moveTo>
                      <a:pt x="0" y="241300"/>
                    </a:moveTo>
                    <a:cubicBezTo>
                      <a:pt x="0" y="108077"/>
                      <a:pt x="105918" y="0"/>
                      <a:pt x="236601" y="0"/>
                    </a:cubicBezTo>
                    <a:cubicBezTo>
                      <a:pt x="367284" y="0"/>
                      <a:pt x="473075" y="108077"/>
                      <a:pt x="473075" y="241300"/>
                    </a:cubicBezTo>
                    <a:cubicBezTo>
                      <a:pt x="473075" y="374523"/>
                      <a:pt x="367157" y="482473"/>
                      <a:pt x="236601" y="482473"/>
                    </a:cubicBezTo>
                    <a:cubicBezTo>
                      <a:pt x="106045" y="482473"/>
                      <a:pt x="0" y="374523"/>
                      <a:pt x="0" y="241300"/>
                    </a:cubicBezTo>
                    <a:close/>
                  </a:path>
                </a:pathLst>
              </a:custGeom>
              <a:solidFill>
                <a:srgbClr val="FFFFFF"/>
              </a:solidFill>
            </p:spPr>
          </p:sp>
          <p:sp>
            <p:nvSpPr>
              <p:cNvPr name="Freeform 22" id="22"/>
              <p:cNvSpPr/>
              <p:nvPr/>
            </p:nvSpPr>
            <p:spPr>
              <a:xfrm flipH="false" flipV="false" rot="0">
                <a:off x="0" y="0"/>
                <a:ext cx="549402" cy="558800"/>
              </a:xfrm>
              <a:custGeom>
                <a:avLst/>
                <a:gdLst/>
                <a:ahLst/>
                <a:cxnLst/>
                <a:rect r="r" b="b" t="t" l="l"/>
                <a:pathLst>
                  <a:path h="558800" w="549402">
                    <a:moveTo>
                      <a:pt x="0" y="279400"/>
                    </a:moveTo>
                    <a:cubicBezTo>
                      <a:pt x="0" y="125730"/>
                      <a:pt x="122301" y="0"/>
                      <a:pt x="274701" y="0"/>
                    </a:cubicBezTo>
                    <a:lnTo>
                      <a:pt x="274701" y="38100"/>
                    </a:lnTo>
                    <a:lnTo>
                      <a:pt x="274701" y="0"/>
                    </a:lnTo>
                    <a:cubicBezTo>
                      <a:pt x="427101" y="0"/>
                      <a:pt x="549402" y="125730"/>
                      <a:pt x="549402" y="279400"/>
                    </a:cubicBezTo>
                    <a:lnTo>
                      <a:pt x="511302" y="279400"/>
                    </a:lnTo>
                    <a:lnTo>
                      <a:pt x="549402" y="279400"/>
                    </a:lnTo>
                    <a:cubicBezTo>
                      <a:pt x="549402" y="432943"/>
                      <a:pt x="427101" y="558800"/>
                      <a:pt x="274701" y="558800"/>
                    </a:cubicBezTo>
                    <a:lnTo>
                      <a:pt x="274701" y="520700"/>
                    </a:lnTo>
                    <a:lnTo>
                      <a:pt x="274701" y="558800"/>
                    </a:lnTo>
                    <a:cubicBezTo>
                      <a:pt x="122301" y="558673"/>
                      <a:pt x="0" y="432943"/>
                      <a:pt x="0" y="279400"/>
                    </a:cubicBezTo>
                    <a:lnTo>
                      <a:pt x="38100" y="279400"/>
                    </a:lnTo>
                    <a:lnTo>
                      <a:pt x="76200" y="279400"/>
                    </a:lnTo>
                    <a:lnTo>
                      <a:pt x="38100" y="279400"/>
                    </a:lnTo>
                    <a:lnTo>
                      <a:pt x="0" y="279400"/>
                    </a:lnTo>
                    <a:moveTo>
                      <a:pt x="76327" y="279400"/>
                    </a:moveTo>
                    <a:cubicBezTo>
                      <a:pt x="76327" y="300482"/>
                      <a:pt x="59182" y="317500"/>
                      <a:pt x="38227" y="317500"/>
                    </a:cubicBezTo>
                    <a:cubicBezTo>
                      <a:pt x="17272" y="317500"/>
                      <a:pt x="127" y="300355"/>
                      <a:pt x="127" y="279400"/>
                    </a:cubicBezTo>
                    <a:cubicBezTo>
                      <a:pt x="127" y="258445"/>
                      <a:pt x="17272" y="241300"/>
                      <a:pt x="38227" y="241300"/>
                    </a:cubicBezTo>
                    <a:cubicBezTo>
                      <a:pt x="59182" y="241300"/>
                      <a:pt x="76327" y="258445"/>
                      <a:pt x="76327" y="279400"/>
                    </a:cubicBezTo>
                    <a:cubicBezTo>
                      <a:pt x="76327" y="392303"/>
                      <a:pt x="165862" y="482473"/>
                      <a:pt x="274701" y="482473"/>
                    </a:cubicBezTo>
                    <a:cubicBezTo>
                      <a:pt x="383540" y="482473"/>
                      <a:pt x="473075" y="392176"/>
                      <a:pt x="473075" y="279400"/>
                    </a:cubicBezTo>
                    <a:cubicBezTo>
                      <a:pt x="473075" y="166624"/>
                      <a:pt x="383540" y="76327"/>
                      <a:pt x="274701" y="76327"/>
                    </a:cubicBezTo>
                    <a:lnTo>
                      <a:pt x="274701" y="38100"/>
                    </a:lnTo>
                    <a:lnTo>
                      <a:pt x="274701" y="76200"/>
                    </a:lnTo>
                    <a:cubicBezTo>
                      <a:pt x="165862" y="76327"/>
                      <a:pt x="76327" y="166497"/>
                      <a:pt x="76327" y="279400"/>
                    </a:cubicBezTo>
                    <a:close/>
                  </a:path>
                </a:pathLst>
              </a:custGeom>
              <a:solidFill>
                <a:srgbClr val="397D5A"/>
              </a:solidFill>
            </p:spPr>
          </p:sp>
        </p:grpSp>
        <p:grpSp>
          <p:nvGrpSpPr>
            <p:cNvPr name="Group 23" id="23"/>
            <p:cNvGrpSpPr/>
            <p:nvPr/>
          </p:nvGrpSpPr>
          <p:grpSpPr>
            <a:xfrm rot="0">
              <a:off x="3368142" y="6638812"/>
              <a:ext cx="293306" cy="288875"/>
              <a:chOff x="0" y="0"/>
              <a:chExt cx="238320" cy="234720"/>
            </a:xfrm>
          </p:grpSpPr>
          <p:sp>
            <p:nvSpPr>
              <p:cNvPr name="Freeform 24" id="24"/>
              <p:cNvSpPr/>
              <p:nvPr/>
            </p:nvSpPr>
            <p:spPr>
              <a:xfrm flipH="false" flipV="false" rot="0">
                <a:off x="0" y="0"/>
                <a:ext cx="238252" cy="234696"/>
              </a:xfrm>
              <a:custGeom>
                <a:avLst/>
                <a:gdLst/>
                <a:ahLst/>
                <a:cxnLst/>
                <a:rect r="r" b="b" t="t" l="l"/>
                <a:pathLst>
                  <a:path h="234696" w="238252">
                    <a:moveTo>
                      <a:pt x="0" y="117348"/>
                    </a:moveTo>
                    <a:cubicBezTo>
                      <a:pt x="0" y="52578"/>
                      <a:pt x="53340" y="0"/>
                      <a:pt x="119126" y="0"/>
                    </a:cubicBezTo>
                    <a:cubicBezTo>
                      <a:pt x="184912" y="0"/>
                      <a:pt x="238252" y="52578"/>
                      <a:pt x="238252" y="117348"/>
                    </a:cubicBezTo>
                    <a:cubicBezTo>
                      <a:pt x="238252" y="182118"/>
                      <a:pt x="184912" y="234696"/>
                      <a:pt x="119126" y="234696"/>
                    </a:cubicBezTo>
                    <a:cubicBezTo>
                      <a:pt x="53340" y="234696"/>
                      <a:pt x="0" y="182118"/>
                      <a:pt x="0" y="117348"/>
                    </a:cubicBezTo>
                    <a:close/>
                  </a:path>
                </a:pathLst>
              </a:custGeom>
              <a:solidFill>
                <a:srgbClr val="397D5A"/>
              </a:solidFill>
            </p:spPr>
          </p:sp>
        </p:grpSp>
        <p:grpSp>
          <p:nvGrpSpPr>
            <p:cNvPr name="Group 25" id="25"/>
            <p:cNvGrpSpPr/>
            <p:nvPr/>
          </p:nvGrpSpPr>
          <p:grpSpPr>
            <a:xfrm rot="0">
              <a:off x="0" y="0"/>
              <a:ext cx="2965844" cy="2957869"/>
              <a:chOff x="0" y="0"/>
              <a:chExt cx="2409840" cy="2403360"/>
            </a:xfrm>
          </p:grpSpPr>
          <p:sp>
            <p:nvSpPr>
              <p:cNvPr name="Freeform 26" id="26"/>
              <p:cNvSpPr/>
              <p:nvPr/>
            </p:nvSpPr>
            <p:spPr>
              <a:xfrm flipH="false" flipV="false" rot="0">
                <a:off x="0" y="0"/>
                <a:ext cx="2409952" cy="2403348"/>
              </a:xfrm>
              <a:custGeom>
                <a:avLst/>
                <a:gdLst/>
                <a:ahLst/>
                <a:cxnLst/>
                <a:rect r="r" b="b" t="t" l="l"/>
                <a:pathLst>
                  <a:path h="2403348" w="2409952">
                    <a:moveTo>
                      <a:pt x="0" y="1201674"/>
                    </a:moveTo>
                    <a:cubicBezTo>
                      <a:pt x="0" y="537972"/>
                      <a:pt x="539496" y="0"/>
                      <a:pt x="1204976" y="0"/>
                    </a:cubicBezTo>
                    <a:cubicBezTo>
                      <a:pt x="1870456" y="0"/>
                      <a:pt x="2409952" y="537972"/>
                      <a:pt x="2409952" y="1201674"/>
                    </a:cubicBezTo>
                    <a:cubicBezTo>
                      <a:pt x="2409952" y="1865376"/>
                      <a:pt x="1870456" y="2403348"/>
                      <a:pt x="1204976" y="2403348"/>
                    </a:cubicBezTo>
                    <a:cubicBezTo>
                      <a:pt x="539496" y="2403348"/>
                      <a:pt x="0" y="1865376"/>
                      <a:pt x="0" y="1201674"/>
                    </a:cubicBezTo>
                    <a:close/>
                  </a:path>
                </a:pathLst>
              </a:custGeom>
              <a:solidFill>
                <a:srgbClr val="397D5A"/>
              </a:solidFill>
            </p:spPr>
          </p:sp>
        </p:grpSp>
        <p:grpSp>
          <p:nvGrpSpPr>
            <p:cNvPr name="Group 27" id="27"/>
            <p:cNvGrpSpPr/>
            <p:nvPr/>
          </p:nvGrpSpPr>
          <p:grpSpPr>
            <a:xfrm rot="0">
              <a:off x="3173196" y="2356193"/>
              <a:ext cx="676110" cy="687629"/>
              <a:chOff x="0" y="0"/>
              <a:chExt cx="549360" cy="558720"/>
            </a:xfrm>
          </p:grpSpPr>
          <p:sp>
            <p:nvSpPr>
              <p:cNvPr name="Freeform 28" id="28"/>
              <p:cNvSpPr/>
              <p:nvPr/>
            </p:nvSpPr>
            <p:spPr>
              <a:xfrm flipH="false" flipV="false" rot="0">
                <a:off x="38100" y="38100"/>
                <a:ext cx="473075" cy="482473"/>
              </a:xfrm>
              <a:custGeom>
                <a:avLst/>
                <a:gdLst/>
                <a:ahLst/>
                <a:cxnLst/>
                <a:rect r="r" b="b" t="t" l="l"/>
                <a:pathLst>
                  <a:path h="482473" w="473075">
                    <a:moveTo>
                      <a:pt x="0" y="241300"/>
                    </a:moveTo>
                    <a:cubicBezTo>
                      <a:pt x="0" y="108077"/>
                      <a:pt x="105918" y="0"/>
                      <a:pt x="236601" y="0"/>
                    </a:cubicBezTo>
                    <a:cubicBezTo>
                      <a:pt x="367284" y="0"/>
                      <a:pt x="473075" y="108077"/>
                      <a:pt x="473075" y="241300"/>
                    </a:cubicBezTo>
                    <a:cubicBezTo>
                      <a:pt x="473075" y="374523"/>
                      <a:pt x="367157" y="482473"/>
                      <a:pt x="236601" y="482473"/>
                    </a:cubicBezTo>
                    <a:cubicBezTo>
                      <a:pt x="106045" y="482473"/>
                      <a:pt x="0" y="374523"/>
                      <a:pt x="0" y="241300"/>
                    </a:cubicBezTo>
                    <a:close/>
                  </a:path>
                </a:pathLst>
              </a:custGeom>
              <a:solidFill>
                <a:srgbClr val="FFFFFF"/>
              </a:solidFill>
            </p:spPr>
          </p:sp>
          <p:sp>
            <p:nvSpPr>
              <p:cNvPr name="Freeform 29" id="29"/>
              <p:cNvSpPr/>
              <p:nvPr/>
            </p:nvSpPr>
            <p:spPr>
              <a:xfrm flipH="false" flipV="false" rot="0">
                <a:off x="0" y="0"/>
                <a:ext cx="549402" cy="558800"/>
              </a:xfrm>
              <a:custGeom>
                <a:avLst/>
                <a:gdLst/>
                <a:ahLst/>
                <a:cxnLst/>
                <a:rect r="r" b="b" t="t" l="l"/>
                <a:pathLst>
                  <a:path h="558800" w="549402">
                    <a:moveTo>
                      <a:pt x="0" y="279400"/>
                    </a:moveTo>
                    <a:cubicBezTo>
                      <a:pt x="0" y="125730"/>
                      <a:pt x="122301" y="0"/>
                      <a:pt x="274701" y="0"/>
                    </a:cubicBezTo>
                    <a:lnTo>
                      <a:pt x="274701" y="38100"/>
                    </a:lnTo>
                    <a:lnTo>
                      <a:pt x="274701" y="0"/>
                    </a:lnTo>
                    <a:cubicBezTo>
                      <a:pt x="427101" y="0"/>
                      <a:pt x="549402" y="125730"/>
                      <a:pt x="549402" y="279400"/>
                    </a:cubicBezTo>
                    <a:lnTo>
                      <a:pt x="511302" y="279400"/>
                    </a:lnTo>
                    <a:lnTo>
                      <a:pt x="549402" y="279400"/>
                    </a:lnTo>
                    <a:cubicBezTo>
                      <a:pt x="549402" y="432943"/>
                      <a:pt x="427101" y="558800"/>
                      <a:pt x="274701" y="558800"/>
                    </a:cubicBezTo>
                    <a:lnTo>
                      <a:pt x="274701" y="520700"/>
                    </a:lnTo>
                    <a:lnTo>
                      <a:pt x="274701" y="558800"/>
                    </a:lnTo>
                    <a:cubicBezTo>
                      <a:pt x="122301" y="558673"/>
                      <a:pt x="0" y="432943"/>
                      <a:pt x="0" y="279400"/>
                    </a:cubicBezTo>
                    <a:lnTo>
                      <a:pt x="38100" y="279400"/>
                    </a:lnTo>
                    <a:lnTo>
                      <a:pt x="76200" y="279400"/>
                    </a:lnTo>
                    <a:lnTo>
                      <a:pt x="38100" y="279400"/>
                    </a:lnTo>
                    <a:lnTo>
                      <a:pt x="0" y="279400"/>
                    </a:lnTo>
                    <a:moveTo>
                      <a:pt x="76327" y="279400"/>
                    </a:moveTo>
                    <a:cubicBezTo>
                      <a:pt x="76327" y="300482"/>
                      <a:pt x="59182" y="317500"/>
                      <a:pt x="38227" y="317500"/>
                    </a:cubicBezTo>
                    <a:cubicBezTo>
                      <a:pt x="17272" y="317500"/>
                      <a:pt x="127" y="300355"/>
                      <a:pt x="127" y="279400"/>
                    </a:cubicBezTo>
                    <a:cubicBezTo>
                      <a:pt x="127" y="258445"/>
                      <a:pt x="17272" y="241300"/>
                      <a:pt x="38227" y="241300"/>
                    </a:cubicBezTo>
                    <a:cubicBezTo>
                      <a:pt x="59182" y="241300"/>
                      <a:pt x="76327" y="258445"/>
                      <a:pt x="76327" y="279400"/>
                    </a:cubicBezTo>
                    <a:cubicBezTo>
                      <a:pt x="76327" y="392303"/>
                      <a:pt x="165862" y="482473"/>
                      <a:pt x="274701" y="482473"/>
                    </a:cubicBezTo>
                    <a:cubicBezTo>
                      <a:pt x="383540" y="482473"/>
                      <a:pt x="473075" y="392176"/>
                      <a:pt x="473075" y="279400"/>
                    </a:cubicBezTo>
                    <a:cubicBezTo>
                      <a:pt x="473075" y="166624"/>
                      <a:pt x="383540" y="76327"/>
                      <a:pt x="274701" y="76327"/>
                    </a:cubicBezTo>
                    <a:lnTo>
                      <a:pt x="274701" y="38100"/>
                    </a:lnTo>
                    <a:lnTo>
                      <a:pt x="274701" y="76200"/>
                    </a:lnTo>
                    <a:cubicBezTo>
                      <a:pt x="165862" y="76327"/>
                      <a:pt x="76327" y="166497"/>
                      <a:pt x="76327" y="279400"/>
                    </a:cubicBezTo>
                    <a:close/>
                  </a:path>
                </a:pathLst>
              </a:custGeom>
              <a:solidFill>
                <a:srgbClr val="397D5A"/>
              </a:solidFill>
            </p:spPr>
          </p:sp>
        </p:grpSp>
        <p:grpSp>
          <p:nvGrpSpPr>
            <p:cNvPr name="Group 30" id="30"/>
            <p:cNvGrpSpPr/>
            <p:nvPr/>
          </p:nvGrpSpPr>
          <p:grpSpPr>
            <a:xfrm rot="0">
              <a:off x="10605528" y="2555570"/>
              <a:ext cx="292420" cy="288875"/>
              <a:chOff x="0" y="0"/>
              <a:chExt cx="237600" cy="234720"/>
            </a:xfrm>
          </p:grpSpPr>
          <p:sp>
            <p:nvSpPr>
              <p:cNvPr name="Freeform 31" id="31"/>
              <p:cNvSpPr/>
              <p:nvPr/>
            </p:nvSpPr>
            <p:spPr>
              <a:xfrm flipH="false" flipV="false" rot="0">
                <a:off x="0" y="0"/>
                <a:ext cx="237490" cy="234696"/>
              </a:xfrm>
              <a:custGeom>
                <a:avLst/>
                <a:gdLst/>
                <a:ahLst/>
                <a:cxnLst/>
                <a:rect r="r" b="b" t="t" l="l"/>
                <a:pathLst>
                  <a:path h="234696" w="237490">
                    <a:moveTo>
                      <a:pt x="0" y="117348"/>
                    </a:moveTo>
                    <a:cubicBezTo>
                      <a:pt x="0" y="52578"/>
                      <a:pt x="53213" y="0"/>
                      <a:pt x="118745" y="0"/>
                    </a:cubicBezTo>
                    <a:cubicBezTo>
                      <a:pt x="184277" y="0"/>
                      <a:pt x="237490" y="52578"/>
                      <a:pt x="237490" y="117348"/>
                    </a:cubicBezTo>
                    <a:cubicBezTo>
                      <a:pt x="237490" y="182118"/>
                      <a:pt x="184277" y="234696"/>
                      <a:pt x="118745" y="234696"/>
                    </a:cubicBezTo>
                    <a:cubicBezTo>
                      <a:pt x="53213" y="234696"/>
                      <a:pt x="0" y="182118"/>
                      <a:pt x="0" y="117348"/>
                    </a:cubicBezTo>
                    <a:close/>
                  </a:path>
                </a:pathLst>
              </a:custGeom>
              <a:solidFill>
                <a:srgbClr val="397D5A"/>
              </a:solidFill>
            </p:spPr>
          </p:sp>
        </p:grpSp>
        <p:grpSp>
          <p:nvGrpSpPr>
            <p:cNvPr name="Group 32" id="32"/>
            <p:cNvGrpSpPr/>
            <p:nvPr/>
          </p:nvGrpSpPr>
          <p:grpSpPr>
            <a:xfrm rot="0">
              <a:off x="3369029" y="2555570"/>
              <a:ext cx="292420" cy="288875"/>
              <a:chOff x="0" y="0"/>
              <a:chExt cx="237600" cy="234720"/>
            </a:xfrm>
          </p:grpSpPr>
          <p:sp>
            <p:nvSpPr>
              <p:cNvPr name="Freeform 33" id="33"/>
              <p:cNvSpPr/>
              <p:nvPr/>
            </p:nvSpPr>
            <p:spPr>
              <a:xfrm flipH="false" flipV="false" rot="0">
                <a:off x="0" y="0"/>
                <a:ext cx="237490" cy="234696"/>
              </a:xfrm>
              <a:custGeom>
                <a:avLst/>
                <a:gdLst/>
                <a:ahLst/>
                <a:cxnLst/>
                <a:rect r="r" b="b" t="t" l="l"/>
                <a:pathLst>
                  <a:path h="234696" w="237490">
                    <a:moveTo>
                      <a:pt x="0" y="117348"/>
                    </a:moveTo>
                    <a:cubicBezTo>
                      <a:pt x="0" y="52578"/>
                      <a:pt x="53213" y="0"/>
                      <a:pt x="118745" y="0"/>
                    </a:cubicBezTo>
                    <a:cubicBezTo>
                      <a:pt x="184277" y="0"/>
                      <a:pt x="237490" y="52578"/>
                      <a:pt x="237490" y="117348"/>
                    </a:cubicBezTo>
                    <a:cubicBezTo>
                      <a:pt x="237490" y="182118"/>
                      <a:pt x="184277" y="234696"/>
                      <a:pt x="118745" y="234696"/>
                    </a:cubicBezTo>
                    <a:cubicBezTo>
                      <a:pt x="53213" y="234696"/>
                      <a:pt x="0" y="182118"/>
                      <a:pt x="0" y="117348"/>
                    </a:cubicBezTo>
                    <a:close/>
                  </a:path>
                </a:pathLst>
              </a:custGeom>
              <a:solidFill>
                <a:srgbClr val="397D5A"/>
              </a:solidFill>
            </p:spPr>
          </p:sp>
        </p:grpSp>
        <p:sp>
          <p:nvSpPr>
            <p:cNvPr name="Freeform 34" id="34"/>
            <p:cNvSpPr/>
            <p:nvPr/>
          </p:nvSpPr>
          <p:spPr>
            <a:xfrm flipH="false" flipV="false" rot="0">
              <a:off x="11780380" y="7127064"/>
              <a:ext cx="1985382" cy="1736307"/>
            </a:xfrm>
            <a:custGeom>
              <a:avLst/>
              <a:gdLst/>
              <a:ahLst/>
              <a:cxnLst/>
              <a:rect r="r" b="b" t="t" l="l"/>
              <a:pathLst>
                <a:path h="1736307" w="1985382">
                  <a:moveTo>
                    <a:pt x="0" y="0"/>
                  </a:moveTo>
                  <a:lnTo>
                    <a:pt x="1985382" y="0"/>
                  </a:lnTo>
                  <a:lnTo>
                    <a:pt x="1985382" y="1736307"/>
                  </a:lnTo>
                  <a:lnTo>
                    <a:pt x="0" y="173630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5" id="35"/>
            <p:cNvSpPr/>
            <p:nvPr/>
          </p:nvSpPr>
          <p:spPr>
            <a:xfrm flipH="false" flipV="false" rot="0">
              <a:off x="11780380" y="707758"/>
              <a:ext cx="1998487" cy="1607926"/>
            </a:xfrm>
            <a:custGeom>
              <a:avLst/>
              <a:gdLst/>
              <a:ahLst/>
              <a:cxnLst/>
              <a:rect r="r" b="b" t="t" l="l"/>
              <a:pathLst>
                <a:path h="1607926" w="1998487">
                  <a:moveTo>
                    <a:pt x="0" y="0"/>
                  </a:moveTo>
                  <a:lnTo>
                    <a:pt x="1998487" y="0"/>
                  </a:lnTo>
                  <a:lnTo>
                    <a:pt x="1998487" y="1607926"/>
                  </a:lnTo>
                  <a:lnTo>
                    <a:pt x="0" y="160792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36" id="36"/>
            <p:cNvSpPr/>
            <p:nvPr/>
          </p:nvSpPr>
          <p:spPr>
            <a:xfrm flipH="false" flipV="false" rot="0">
              <a:off x="566734" y="612996"/>
              <a:ext cx="1878517" cy="1707743"/>
            </a:xfrm>
            <a:custGeom>
              <a:avLst/>
              <a:gdLst/>
              <a:ahLst/>
              <a:cxnLst/>
              <a:rect r="r" b="b" t="t" l="l"/>
              <a:pathLst>
                <a:path h="1707743" w="1878517">
                  <a:moveTo>
                    <a:pt x="0" y="0"/>
                  </a:moveTo>
                  <a:lnTo>
                    <a:pt x="1878517" y="0"/>
                  </a:lnTo>
                  <a:lnTo>
                    <a:pt x="1878517" y="1707743"/>
                  </a:lnTo>
                  <a:lnTo>
                    <a:pt x="0" y="170774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37" id="37"/>
            <p:cNvSpPr/>
            <p:nvPr/>
          </p:nvSpPr>
          <p:spPr>
            <a:xfrm flipH="false" flipV="false" rot="0">
              <a:off x="486469" y="7256142"/>
              <a:ext cx="1958782" cy="1691898"/>
            </a:xfrm>
            <a:custGeom>
              <a:avLst/>
              <a:gdLst/>
              <a:ahLst/>
              <a:cxnLst/>
              <a:rect r="r" b="b" t="t" l="l"/>
              <a:pathLst>
                <a:path h="1691898" w="1958782">
                  <a:moveTo>
                    <a:pt x="0" y="0"/>
                  </a:moveTo>
                  <a:lnTo>
                    <a:pt x="1958782" y="0"/>
                  </a:lnTo>
                  <a:lnTo>
                    <a:pt x="1958782" y="1691899"/>
                  </a:lnTo>
                  <a:lnTo>
                    <a:pt x="0" y="169189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38" id="38"/>
            <p:cNvGrpSpPr/>
            <p:nvPr/>
          </p:nvGrpSpPr>
          <p:grpSpPr>
            <a:xfrm rot="0">
              <a:off x="4123424" y="1733558"/>
              <a:ext cx="6016141" cy="6016141"/>
              <a:chOff x="0" y="0"/>
              <a:chExt cx="812800" cy="812800"/>
            </a:xfrm>
          </p:grpSpPr>
          <p:sp>
            <p:nvSpPr>
              <p:cNvPr name="Freeform 39" id="3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190500" cap="sq">
                <a:solidFill>
                  <a:srgbClr val="397D5A"/>
                </a:solidFill>
                <a:prstDash val="solid"/>
                <a:miter/>
              </a:ln>
            </p:spPr>
          </p:sp>
          <p:sp>
            <p:nvSpPr>
              <p:cNvPr name="TextBox 40" id="40"/>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sp>
          <p:nvSpPr>
            <p:cNvPr name="Freeform 41" id="41"/>
            <p:cNvSpPr/>
            <p:nvPr/>
          </p:nvSpPr>
          <p:spPr>
            <a:xfrm flipH="false" flipV="false" rot="0">
              <a:off x="6296926" y="3640107"/>
              <a:ext cx="1669137" cy="1738054"/>
            </a:xfrm>
            <a:custGeom>
              <a:avLst/>
              <a:gdLst/>
              <a:ahLst/>
              <a:cxnLst/>
              <a:rect r="r" b="b" t="t" l="l"/>
              <a:pathLst>
                <a:path h="1738054" w="1669137">
                  <a:moveTo>
                    <a:pt x="0" y="0"/>
                  </a:moveTo>
                  <a:lnTo>
                    <a:pt x="1669137" y="0"/>
                  </a:lnTo>
                  <a:lnTo>
                    <a:pt x="1669137" y="1738054"/>
                  </a:lnTo>
                  <a:lnTo>
                    <a:pt x="0" y="173805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42" id="42"/>
            <p:cNvSpPr txBox="true"/>
            <p:nvPr/>
          </p:nvSpPr>
          <p:spPr>
            <a:xfrm rot="0">
              <a:off x="5152124" y="5563031"/>
              <a:ext cx="3958741" cy="599747"/>
            </a:xfrm>
            <a:prstGeom prst="rect">
              <a:avLst/>
            </a:prstGeom>
          </p:spPr>
          <p:txBody>
            <a:bodyPr anchor="t" rtlCol="false" tIns="0" lIns="0" bIns="0" rIns="0">
              <a:spAutoFit/>
            </a:bodyPr>
            <a:lstStyle/>
            <a:p>
              <a:pPr algn="ctr">
                <a:lnSpc>
                  <a:spcPts val="3847"/>
                </a:lnSpc>
              </a:pPr>
              <a:r>
                <a:rPr lang="en-US" sz="2748" spc="137">
                  <a:solidFill>
                    <a:srgbClr val="1C5739"/>
                  </a:solidFill>
                  <a:latin typeface="Open Sauce"/>
                  <a:ea typeface="Open Sauce"/>
                  <a:cs typeface="Open Sauce"/>
                  <a:sym typeface="Open Sauce"/>
                </a:rPr>
                <a:t>AgriBot</a:t>
              </a:r>
            </a:p>
          </p:txBody>
        </p:sp>
      </p:grpSp>
      <p:sp>
        <p:nvSpPr>
          <p:cNvPr name="TextBox 43" id="43"/>
          <p:cNvSpPr txBox="true"/>
          <p:nvPr/>
        </p:nvSpPr>
        <p:spPr>
          <a:xfrm rot="0">
            <a:off x="1428682" y="3060389"/>
            <a:ext cx="4924491" cy="5585463"/>
          </a:xfrm>
          <a:prstGeom prst="rect">
            <a:avLst/>
          </a:prstGeom>
        </p:spPr>
        <p:txBody>
          <a:bodyPr anchor="t" rtlCol="false" tIns="0" lIns="0" bIns="0" rIns="0">
            <a:spAutoFit/>
          </a:bodyPr>
          <a:lstStyle/>
          <a:p>
            <a:pPr algn="just" marL="0" indent="0" lvl="0">
              <a:lnSpc>
                <a:spcPts val="3219"/>
              </a:lnSpc>
              <a:spcBef>
                <a:spcPct val="0"/>
              </a:spcBef>
            </a:pPr>
            <a:r>
              <a:rPr lang="en-US" sz="2333" spc="228">
                <a:solidFill>
                  <a:srgbClr val="000000"/>
                </a:solidFill>
                <a:latin typeface="Open Sauce"/>
                <a:ea typeface="Open Sauce"/>
                <a:cs typeface="Open Sauce"/>
                <a:sym typeface="Open Sauce"/>
              </a:rPr>
              <a:t>AgriBot is a multilingual chatbot empowering Indian farmers with instant agricultural information in Hindi, English, and Punjabi. It addresses language barriers, offering guidance on crop management, pest control, weather, government schemes, and market prices, making vital resources accessible and impactful for farmers across India.</a:t>
            </a:r>
          </a:p>
        </p:txBody>
      </p:sp>
      <p:sp>
        <p:nvSpPr>
          <p:cNvPr name="Freeform 44" id="44"/>
          <p:cNvSpPr/>
          <p:nvPr/>
        </p:nvSpPr>
        <p:spPr>
          <a:xfrm flipH="false" flipV="false" rot="0">
            <a:off x="16533288" y="7825282"/>
            <a:ext cx="4118443" cy="3654183"/>
          </a:xfrm>
          <a:custGeom>
            <a:avLst/>
            <a:gdLst/>
            <a:ahLst/>
            <a:cxnLst/>
            <a:rect r="r" b="b" t="t" l="l"/>
            <a:pathLst>
              <a:path h="3654183" w="4118443">
                <a:moveTo>
                  <a:pt x="0" y="0"/>
                </a:moveTo>
                <a:lnTo>
                  <a:pt x="4118444" y="0"/>
                </a:lnTo>
                <a:lnTo>
                  <a:pt x="4118444" y="3654183"/>
                </a:lnTo>
                <a:lnTo>
                  <a:pt x="0" y="3654183"/>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45" id="45"/>
          <p:cNvSpPr/>
          <p:nvPr/>
        </p:nvSpPr>
        <p:spPr>
          <a:xfrm flipH="true" flipV="true" rot="0">
            <a:off x="-2059222" y="-798391"/>
            <a:ext cx="4118443" cy="3654183"/>
          </a:xfrm>
          <a:custGeom>
            <a:avLst/>
            <a:gdLst/>
            <a:ahLst/>
            <a:cxnLst/>
            <a:rect r="r" b="b" t="t" l="l"/>
            <a:pathLst>
              <a:path h="3654183" w="4118443">
                <a:moveTo>
                  <a:pt x="4118444" y="3654182"/>
                </a:moveTo>
                <a:lnTo>
                  <a:pt x="0" y="3654182"/>
                </a:lnTo>
                <a:lnTo>
                  <a:pt x="0" y="0"/>
                </a:lnTo>
                <a:lnTo>
                  <a:pt x="4118444" y="0"/>
                </a:lnTo>
                <a:lnTo>
                  <a:pt x="4118444" y="3654182"/>
                </a:lnTo>
                <a:close/>
              </a:path>
            </a:pathLst>
          </a:custGeom>
          <a:blipFill>
            <a:blip r:embed="rId12">
              <a:extLst>
                <a:ext uri="{96DAC541-7B7A-43D3-8B79-37D633B846F1}">
                  <asvg:svgBlip xmlns:asvg="http://schemas.microsoft.com/office/drawing/2016/SVG/main" r:embed="rId13"/>
                </a:ext>
              </a:extLst>
            </a:blip>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grpSp>
        <p:nvGrpSpPr>
          <p:cNvPr name="Group 2" id="2"/>
          <p:cNvGrpSpPr/>
          <p:nvPr/>
        </p:nvGrpSpPr>
        <p:grpSpPr>
          <a:xfrm rot="0">
            <a:off x="3812627" y="3689038"/>
            <a:ext cx="1400485" cy="3106162"/>
            <a:chOff x="0" y="0"/>
            <a:chExt cx="368852" cy="818084"/>
          </a:xfrm>
        </p:grpSpPr>
        <p:sp>
          <p:nvSpPr>
            <p:cNvPr name="Freeform 3" id="3"/>
            <p:cNvSpPr/>
            <p:nvPr/>
          </p:nvSpPr>
          <p:spPr>
            <a:xfrm flipH="false" flipV="false" rot="0">
              <a:off x="0" y="0"/>
              <a:ext cx="368852" cy="818084"/>
            </a:xfrm>
            <a:custGeom>
              <a:avLst/>
              <a:gdLst/>
              <a:ahLst/>
              <a:cxnLst/>
              <a:rect r="r" b="b" t="t" l="l"/>
              <a:pathLst>
                <a:path h="818084" w="368852">
                  <a:moveTo>
                    <a:pt x="0" y="0"/>
                  </a:moveTo>
                  <a:lnTo>
                    <a:pt x="368852" y="0"/>
                  </a:lnTo>
                  <a:lnTo>
                    <a:pt x="368852" y="818084"/>
                  </a:lnTo>
                  <a:lnTo>
                    <a:pt x="0" y="818084"/>
                  </a:lnTo>
                  <a:close/>
                </a:path>
              </a:pathLst>
            </a:custGeom>
            <a:solidFill>
              <a:srgbClr val="1C5739"/>
            </a:solidFill>
            <a:ln cap="sq">
              <a:noFill/>
              <a:prstDash val="solid"/>
              <a:miter/>
            </a:ln>
          </p:spPr>
        </p:sp>
        <p:sp>
          <p:nvSpPr>
            <p:cNvPr name="TextBox 4" id="4"/>
            <p:cNvSpPr txBox="true"/>
            <p:nvPr/>
          </p:nvSpPr>
          <p:spPr>
            <a:xfrm>
              <a:off x="0" y="-19050"/>
              <a:ext cx="368852" cy="837134"/>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5" id="5"/>
          <p:cNvGrpSpPr/>
          <p:nvPr/>
        </p:nvGrpSpPr>
        <p:grpSpPr>
          <a:xfrm rot="0">
            <a:off x="-1543050" y="-558218"/>
            <a:ext cx="3086100" cy="11299900"/>
            <a:chOff x="0" y="0"/>
            <a:chExt cx="812800" cy="2976105"/>
          </a:xfrm>
        </p:grpSpPr>
        <p:sp>
          <p:nvSpPr>
            <p:cNvPr name="Freeform 6" id="6"/>
            <p:cNvSpPr/>
            <p:nvPr/>
          </p:nvSpPr>
          <p:spPr>
            <a:xfrm flipH="false" flipV="false" rot="0">
              <a:off x="0" y="0"/>
              <a:ext cx="812800" cy="2976105"/>
            </a:xfrm>
            <a:custGeom>
              <a:avLst/>
              <a:gdLst/>
              <a:ahLst/>
              <a:cxnLst/>
              <a:rect r="r" b="b" t="t" l="l"/>
              <a:pathLst>
                <a:path h="2976105" w="812800">
                  <a:moveTo>
                    <a:pt x="0" y="0"/>
                  </a:moveTo>
                  <a:lnTo>
                    <a:pt x="812800" y="0"/>
                  </a:lnTo>
                  <a:lnTo>
                    <a:pt x="812800" y="2976105"/>
                  </a:lnTo>
                  <a:lnTo>
                    <a:pt x="0" y="2976105"/>
                  </a:lnTo>
                  <a:close/>
                </a:path>
              </a:pathLst>
            </a:custGeom>
            <a:solidFill>
              <a:srgbClr val="1C5739"/>
            </a:solidFill>
          </p:spPr>
        </p:sp>
        <p:sp>
          <p:nvSpPr>
            <p:cNvPr name="TextBox 7" id="7"/>
            <p:cNvSpPr txBox="true"/>
            <p:nvPr/>
          </p:nvSpPr>
          <p:spPr>
            <a:xfrm>
              <a:off x="0" y="-19050"/>
              <a:ext cx="812800" cy="2995155"/>
            </a:xfrm>
            <a:prstGeom prst="rect">
              <a:avLst/>
            </a:prstGeom>
          </p:spPr>
          <p:txBody>
            <a:bodyPr anchor="ctr" rtlCol="false" tIns="50800" lIns="50800" bIns="50800" rIns="50800"/>
            <a:lstStyle/>
            <a:p>
              <a:pPr algn="ctr">
                <a:lnSpc>
                  <a:spcPts val="2859"/>
                </a:lnSpc>
              </a:pPr>
            </a:p>
          </p:txBody>
        </p:sp>
      </p:grpSp>
      <p:sp>
        <p:nvSpPr>
          <p:cNvPr name="Freeform 8" id="8"/>
          <p:cNvSpPr/>
          <p:nvPr/>
        </p:nvSpPr>
        <p:spPr>
          <a:xfrm flipH="false" flipV="false" rot="0">
            <a:off x="12621608" y="6566440"/>
            <a:ext cx="5297782" cy="3302647"/>
          </a:xfrm>
          <a:custGeom>
            <a:avLst/>
            <a:gdLst/>
            <a:ahLst/>
            <a:cxnLst/>
            <a:rect r="r" b="b" t="t" l="l"/>
            <a:pathLst>
              <a:path h="3302647" w="5297782">
                <a:moveTo>
                  <a:pt x="0" y="0"/>
                </a:moveTo>
                <a:lnTo>
                  <a:pt x="5297782" y="0"/>
                </a:lnTo>
                <a:lnTo>
                  <a:pt x="5297782" y="3302647"/>
                </a:lnTo>
                <a:lnTo>
                  <a:pt x="0" y="3302647"/>
                </a:lnTo>
                <a:lnTo>
                  <a:pt x="0" y="0"/>
                </a:lnTo>
                <a:close/>
              </a:path>
            </a:pathLst>
          </a:custGeom>
          <a:blipFill>
            <a:blip r:embed="rId2"/>
            <a:stretch>
              <a:fillRect l="-58982" t="-49280" r="-54338" b="-21813"/>
            </a:stretch>
          </a:blipFill>
        </p:spPr>
      </p:sp>
      <p:sp>
        <p:nvSpPr>
          <p:cNvPr name="Freeform 9" id="9"/>
          <p:cNvSpPr/>
          <p:nvPr/>
        </p:nvSpPr>
        <p:spPr>
          <a:xfrm flipH="false" flipV="false" rot="0">
            <a:off x="13322769" y="140224"/>
            <a:ext cx="4596622" cy="3548814"/>
          </a:xfrm>
          <a:custGeom>
            <a:avLst/>
            <a:gdLst/>
            <a:ahLst/>
            <a:cxnLst/>
            <a:rect r="r" b="b" t="t" l="l"/>
            <a:pathLst>
              <a:path h="3548814" w="4596622">
                <a:moveTo>
                  <a:pt x="0" y="0"/>
                </a:moveTo>
                <a:lnTo>
                  <a:pt x="4596621" y="0"/>
                </a:lnTo>
                <a:lnTo>
                  <a:pt x="4596621" y="3548814"/>
                </a:lnTo>
                <a:lnTo>
                  <a:pt x="0" y="3548814"/>
                </a:lnTo>
                <a:lnTo>
                  <a:pt x="0" y="0"/>
                </a:lnTo>
                <a:close/>
              </a:path>
            </a:pathLst>
          </a:custGeom>
          <a:blipFill>
            <a:blip r:embed="rId3"/>
            <a:stretch>
              <a:fillRect l="0" t="-87" r="0" b="0"/>
            </a:stretch>
          </a:blipFill>
        </p:spPr>
      </p:sp>
      <p:sp>
        <p:nvSpPr>
          <p:cNvPr name="Freeform 10" id="10"/>
          <p:cNvSpPr/>
          <p:nvPr/>
        </p:nvSpPr>
        <p:spPr>
          <a:xfrm flipH="false" flipV="false" rot="0">
            <a:off x="1028700" y="7071425"/>
            <a:ext cx="5064330" cy="2848686"/>
          </a:xfrm>
          <a:custGeom>
            <a:avLst/>
            <a:gdLst/>
            <a:ahLst/>
            <a:cxnLst/>
            <a:rect r="r" b="b" t="t" l="l"/>
            <a:pathLst>
              <a:path h="2848686" w="5064330">
                <a:moveTo>
                  <a:pt x="0" y="0"/>
                </a:moveTo>
                <a:lnTo>
                  <a:pt x="5064330" y="0"/>
                </a:lnTo>
                <a:lnTo>
                  <a:pt x="5064330" y="2848686"/>
                </a:lnTo>
                <a:lnTo>
                  <a:pt x="0" y="2848686"/>
                </a:lnTo>
                <a:lnTo>
                  <a:pt x="0" y="0"/>
                </a:lnTo>
                <a:close/>
              </a:path>
            </a:pathLst>
          </a:custGeom>
          <a:blipFill>
            <a:blip r:embed="rId4"/>
            <a:stretch>
              <a:fillRect l="0" t="0" r="0" b="0"/>
            </a:stretch>
          </a:blipFill>
        </p:spPr>
      </p:sp>
      <p:sp>
        <p:nvSpPr>
          <p:cNvPr name="TextBox 11" id="11"/>
          <p:cNvSpPr txBox="true"/>
          <p:nvPr/>
        </p:nvSpPr>
        <p:spPr>
          <a:xfrm rot="0">
            <a:off x="3800813" y="1197298"/>
            <a:ext cx="15070564" cy="2148840"/>
          </a:xfrm>
          <a:prstGeom prst="rect">
            <a:avLst/>
          </a:prstGeom>
        </p:spPr>
        <p:txBody>
          <a:bodyPr anchor="t" rtlCol="false" tIns="0" lIns="0" bIns="0" rIns="0">
            <a:spAutoFit/>
          </a:bodyPr>
          <a:lstStyle/>
          <a:p>
            <a:pPr algn="l">
              <a:lnSpc>
                <a:spcPts val="8280"/>
              </a:lnSpc>
            </a:pPr>
            <a:r>
              <a:rPr lang="en-US" sz="6000" spc="588">
                <a:solidFill>
                  <a:srgbClr val="231F20"/>
                </a:solidFill>
                <a:latin typeface="Codec Pro ExtraBold"/>
                <a:ea typeface="Codec Pro ExtraBold"/>
                <a:cs typeface="Codec Pro ExtraBold"/>
                <a:sym typeface="Codec Pro ExtraBold"/>
              </a:rPr>
              <a:t>Programming</a:t>
            </a:r>
          </a:p>
          <a:p>
            <a:pPr algn="l">
              <a:lnSpc>
                <a:spcPts val="8280"/>
              </a:lnSpc>
            </a:pPr>
            <a:r>
              <a:rPr lang="en-US" sz="6000" spc="588">
                <a:solidFill>
                  <a:srgbClr val="231F20"/>
                </a:solidFill>
                <a:latin typeface="Codec Pro ExtraBold"/>
                <a:ea typeface="Codec Pro ExtraBold"/>
                <a:cs typeface="Codec Pro ExtraBold"/>
                <a:sym typeface="Codec Pro ExtraBold"/>
              </a:rPr>
              <a:t>Languages Used</a:t>
            </a:r>
          </a:p>
        </p:txBody>
      </p:sp>
      <p:sp>
        <p:nvSpPr>
          <p:cNvPr name="TextBox 12" id="12"/>
          <p:cNvSpPr txBox="true"/>
          <p:nvPr/>
        </p:nvSpPr>
        <p:spPr>
          <a:xfrm rot="0">
            <a:off x="4044260" y="3824929"/>
            <a:ext cx="937219" cy="714375"/>
          </a:xfrm>
          <a:prstGeom prst="rect">
            <a:avLst/>
          </a:prstGeom>
        </p:spPr>
        <p:txBody>
          <a:bodyPr anchor="t" rtlCol="false" tIns="0" lIns="0" bIns="0" rIns="0">
            <a:spAutoFit/>
          </a:bodyPr>
          <a:lstStyle/>
          <a:p>
            <a:pPr algn="ctr">
              <a:lnSpc>
                <a:spcPts val="5126"/>
              </a:lnSpc>
            </a:pPr>
            <a:r>
              <a:rPr lang="en-US" sz="4271" i="true" spc="350">
                <a:solidFill>
                  <a:srgbClr val="FFFFFF"/>
                </a:solidFill>
                <a:latin typeface="Codec Pro ExtraBold"/>
                <a:ea typeface="Codec Pro ExtraBold"/>
                <a:cs typeface="Codec Pro ExtraBold"/>
                <a:sym typeface="Codec Pro ExtraBold"/>
              </a:rPr>
              <a:t>01</a:t>
            </a:r>
          </a:p>
        </p:txBody>
      </p:sp>
      <p:sp>
        <p:nvSpPr>
          <p:cNvPr name="TextBox 13" id="13"/>
          <p:cNvSpPr txBox="true"/>
          <p:nvPr/>
        </p:nvSpPr>
        <p:spPr>
          <a:xfrm rot="0">
            <a:off x="4044260" y="4752975"/>
            <a:ext cx="937219" cy="714375"/>
          </a:xfrm>
          <a:prstGeom prst="rect">
            <a:avLst/>
          </a:prstGeom>
        </p:spPr>
        <p:txBody>
          <a:bodyPr anchor="t" rtlCol="false" tIns="0" lIns="0" bIns="0" rIns="0">
            <a:spAutoFit/>
          </a:bodyPr>
          <a:lstStyle/>
          <a:p>
            <a:pPr algn="ctr">
              <a:lnSpc>
                <a:spcPts val="5126"/>
              </a:lnSpc>
            </a:pPr>
            <a:r>
              <a:rPr lang="en-US" sz="4271" i="true" spc="350">
                <a:solidFill>
                  <a:srgbClr val="FFFFFF"/>
                </a:solidFill>
                <a:latin typeface="Codec Pro ExtraBold"/>
                <a:ea typeface="Codec Pro ExtraBold"/>
                <a:cs typeface="Codec Pro ExtraBold"/>
                <a:sym typeface="Codec Pro ExtraBold"/>
              </a:rPr>
              <a:t>02</a:t>
            </a:r>
          </a:p>
        </p:txBody>
      </p:sp>
      <p:sp>
        <p:nvSpPr>
          <p:cNvPr name="TextBox 14" id="14"/>
          <p:cNvSpPr txBox="true"/>
          <p:nvPr/>
        </p:nvSpPr>
        <p:spPr>
          <a:xfrm rot="0">
            <a:off x="4044260" y="5852065"/>
            <a:ext cx="937219" cy="714375"/>
          </a:xfrm>
          <a:prstGeom prst="rect">
            <a:avLst/>
          </a:prstGeom>
        </p:spPr>
        <p:txBody>
          <a:bodyPr anchor="t" rtlCol="false" tIns="0" lIns="0" bIns="0" rIns="0">
            <a:spAutoFit/>
          </a:bodyPr>
          <a:lstStyle/>
          <a:p>
            <a:pPr algn="ctr">
              <a:lnSpc>
                <a:spcPts val="5126"/>
              </a:lnSpc>
            </a:pPr>
            <a:r>
              <a:rPr lang="en-US" sz="4271" i="true" spc="350">
                <a:solidFill>
                  <a:srgbClr val="FFFFFF"/>
                </a:solidFill>
                <a:latin typeface="Codec Pro ExtraBold"/>
                <a:ea typeface="Codec Pro ExtraBold"/>
                <a:cs typeface="Codec Pro ExtraBold"/>
                <a:sym typeface="Codec Pro ExtraBold"/>
              </a:rPr>
              <a:t>03</a:t>
            </a:r>
          </a:p>
        </p:txBody>
      </p:sp>
      <p:sp>
        <p:nvSpPr>
          <p:cNvPr name="TextBox 15" id="15"/>
          <p:cNvSpPr txBox="true"/>
          <p:nvPr/>
        </p:nvSpPr>
        <p:spPr>
          <a:xfrm rot="0">
            <a:off x="5454692" y="3939339"/>
            <a:ext cx="12236860" cy="495080"/>
          </a:xfrm>
          <a:prstGeom prst="rect">
            <a:avLst/>
          </a:prstGeom>
        </p:spPr>
        <p:txBody>
          <a:bodyPr anchor="t" rtlCol="false" tIns="0" lIns="0" bIns="0" rIns="0">
            <a:spAutoFit/>
          </a:bodyPr>
          <a:lstStyle/>
          <a:p>
            <a:pPr algn="l">
              <a:lnSpc>
                <a:spcPts val="4035"/>
              </a:lnSpc>
            </a:pPr>
            <a:r>
              <a:rPr lang="en-US" sz="2924" spc="286" b="true">
                <a:solidFill>
                  <a:srgbClr val="231F20"/>
                </a:solidFill>
                <a:latin typeface="Open Sauce Bold"/>
                <a:ea typeface="Open Sauce Bold"/>
                <a:cs typeface="Open Sauce Bold"/>
                <a:sym typeface="Open Sauce Bold"/>
              </a:rPr>
              <a:t>Python/ Django </a:t>
            </a:r>
            <a:r>
              <a:rPr lang="en-US" sz="2924" spc="286">
                <a:solidFill>
                  <a:srgbClr val="231F20"/>
                </a:solidFill>
                <a:latin typeface="Open Sauce"/>
                <a:ea typeface="Open Sauce"/>
                <a:cs typeface="Open Sauce"/>
                <a:sym typeface="Open Sauce"/>
              </a:rPr>
              <a:t>(backend + ML Model training)</a:t>
            </a:r>
          </a:p>
        </p:txBody>
      </p:sp>
      <p:sp>
        <p:nvSpPr>
          <p:cNvPr name="TextBox 16" id="16"/>
          <p:cNvSpPr txBox="true"/>
          <p:nvPr/>
        </p:nvSpPr>
        <p:spPr>
          <a:xfrm rot="0">
            <a:off x="5454692" y="4833487"/>
            <a:ext cx="11762807" cy="468865"/>
          </a:xfrm>
          <a:prstGeom prst="rect">
            <a:avLst/>
          </a:prstGeom>
        </p:spPr>
        <p:txBody>
          <a:bodyPr anchor="t" rtlCol="false" tIns="0" lIns="0" bIns="0" rIns="0">
            <a:spAutoFit/>
          </a:bodyPr>
          <a:lstStyle/>
          <a:p>
            <a:pPr algn="l" marL="0" indent="0" lvl="0">
              <a:lnSpc>
                <a:spcPts val="3897"/>
              </a:lnSpc>
              <a:spcBef>
                <a:spcPct val="0"/>
              </a:spcBef>
            </a:pPr>
            <a:r>
              <a:rPr lang="en-US" b="true" sz="2824" spc="276">
                <a:solidFill>
                  <a:srgbClr val="231F20"/>
                </a:solidFill>
                <a:latin typeface="Open Sauce Bold"/>
                <a:ea typeface="Open Sauce Bold"/>
                <a:cs typeface="Open Sauce Bold"/>
                <a:sym typeface="Open Sauce Bold"/>
              </a:rPr>
              <a:t>Java Script </a:t>
            </a:r>
            <a:r>
              <a:rPr lang="en-US" sz="2824" spc="276">
                <a:solidFill>
                  <a:srgbClr val="231F20"/>
                </a:solidFill>
                <a:latin typeface="Open Sauce"/>
                <a:ea typeface="Open Sauce"/>
                <a:cs typeface="Open Sauce"/>
                <a:sym typeface="Open Sauce"/>
              </a:rPr>
              <a:t>(translations file)</a:t>
            </a:r>
          </a:p>
        </p:txBody>
      </p:sp>
      <p:sp>
        <p:nvSpPr>
          <p:cNvPr name="TextBox 17" id="17"/>
          <p:cNvSpPr txBox="true"/>
          <p:nvPr/>
        </p:nvSpPr>
        <p:spPr>
          <a:xfrm rot="0">
            <a:off x="5454692" y="5931002"/>
            <a:ext cx="11762807" cy="418573"/>
          </a:xfrm>
          <a:prstGeom prst="rect">
            <a:avLst/>
          </a:prstGeom>
        </p:spPr>
        <p:txBody>
          <a:bodyPr anchor="t" rtlCol="false" tIns="0" lIns="0" bIns="0" rIns="0">
            <a:spAutoFit/>
          </a:bodyPr>
          <a:lstStyle/>
          <a:p>
            <a:pPr algn="l" marL="0" indent="0" lvl="0">
              <a:lnSpc>
                <a:spcPts val="3483"/>
              </a:lnSpc>
              <a:spcBef>
                <a:spcPct val="0"/>
              </a:spcBef>
            </a:pPr>
            <a:r>
              <a:rPr lang="en-US" b="true" sz="2524" spc="247">
                <a:solidFill>
                  <a:srgbClr val="231F20"/>
                </a:solidFill>
                <a:latin typeface="Open Sauce Bold"/>
                <a:ea typeface="Open Sauce Bold"/>
                <a:cs typeface="Open Sauce Bold"/>
                <a:sym typeface="Open Sauce Bold"/>
              </a:rPr>
              <a:t>HTML , CSS </a:t>
            </a:r>
            <a:r>
              <a:rPr lang="en-US" sz="2524" spc="247">
                <a:solidFill>
                  <a:srgbClr val="231F20"/>
                </a:solidFill>
                <a:latin typeface="Open Sauce"/>
                <a:ea typeface="Open Sauce"/>
                <a:cs typeface="Open Sauce"/>
                <a:sym typeface="Open Sauce"/>
              </a:rPr>
              <a:t>(frontend)</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TextBox 3" id="3"/>
          <p:cNvSpPr txBox="true"/>
          <p:nvPr/>
        </p:nvSpPr>
        <p:spPr>
          <a:xfrm rot="0">
            <a:off x="695015" y="-51496"/>
            <a:ext cx="16897970" cy="2116638"/>
          </a:xfrm>
          <a:prstGeom prst="rect">
            <a:avLst/>
          </a:prstGeom>
        </p:spPr>
        <p:txBody>
          <a:bodyPr anchor="t" rtlCol="false" tIns="0" lIns="0" bIns="0" rIns="0">
            <a:spAutoFit/>
          </a:bodyPr>
          <a:lstStyle/>
          <a:p>
            <a:pPr algn="ctr">
              <a:lnSpc>
                <a:spcPts val="15803"/>
              </a:lnSpc>
            </a:pPr>
            <a:r>
              <a:rPr lang="en-US" sz="11451" spc="1122">
                <a:solidFill>
                  <a:srgbClr val="FFFFFF"/>
                </a:solidFill>
                <a:latin typeface="Codec Pro ExtraBold"/>
                <a:ea typeface="Codec Pro ExtraBold"/>
                <a:cs typeface="Codec Pro ExtraBold"/>
                <a:sym typeface="Codec Pro ExtraBold"/>
              </a:rPr>
              <a:t>FLOW DIAGRAM </a:t>
            </a:r>
          </a:p>
        </p:txBody>
      </p:sp>
      <p:sp>
        <p:nvSpPr>
          <p:cNvPr name="Freeform 4" id="4"/>
          <p:cNvSpPr/>
          <p:nvPr/>
        </p:nvSpPr>
        <p:spPr>
          <a:xfrm flipH="false" flipV="false" rot="0">
            <a:off x="4729543" y="2065142"/>
            <a:ext cx="8828914" cy="7832054"/>
          </a:xfrm>
          <a:custGeom>
            <a:avLst/>
            <a:gdLst/>
            <a:ahLst/>
            <a:cxnLst/>
            <a:rect r="r" b="b" t="t" l="l"/>
            <a:pathLst>
              <a:path h="7832054" w="8828914">
                <a:moveTo>
                  <a:pt x="0" y="0"/>
                </a:moveTo>
                <a:lnTo>
                  <a:pt x="8828914" y="0"/>
                </a:lnTo>
                <a:lnTo>
                  <a:pt x="8828914" y="7832054"/>
                </a:lnTo>
                <a:lnTo>
                  <a:pt x="0" y="7832054"/>
                </a:lnTo>
                <a:lnTo>
                  <a:pt x="0" y="0"/>
                </a:lnTo>
                <a:close/>
              </a:path>
            </a:pathLst>
          </a:custGeom>
          <a:blipFill>
            <a:blip r:embed="rId3"/>
            <a:stretch>
              <a:fillRect l="0" t="-412" r="-3786" b="-412"/>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sp>
        <p:nvSpPr>
          <p:cNvPr name="Freeform 2" id="2"/>
          <p:cNvSpPr/>
          <p:nvPr/>
        </p:nvSpPr>
        <p:spPr>
          <a:xfrm flipH="false" flipV="false" rot="0">
            <a:off x="14592495" y="7573922"/>
            <a:ext cx="4687320" cy="4687320"/>
          </a:xfrm>
          <a:custGeom>
            <a:avLst/>
            <a:gdLst/>
            <a:ahLst/>
            <a:cxnLst/>
            <a:rect r="r" b="b" t="t" l="l"/>
            <a:pathLst>
              <a:path h="4687320" w="4687320">
                <a:moveTo>
                  <a:pt x="0" y="0"/>
                </a:moveTo>
                <a:lnTo>
                  <a:pt x="4687320" y="0"/>
                </a:lnTo>
                <a:lnTo>
                  <a:pt x="4687320" y="4687319"/>
                </a:lnTo>
                <a:lnTo>
                  <a:pt x="0" y="468731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6887962" y="5985119"/>
            <a:ext cx="2085109" cy="2085109"/>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C5739"/>
            </a:solidFill>
            <a:ln cap="sq">
              <a:noFill/>
              <a:prstDash val="solid"/>
              <a:miter/>
            </a:ln>
          </p:spPr>
        </p:sp>
        <p:sp>
          <p:nvSpPr>
            <p:cNvPr name="TextBox 5" id="5"/>
            <p:cNvSpPr txBox="true"/>
            <p:nvPr/>
          </p:nvSpPr>
          <p:spPr>
            <a:xfrm>
              <a:off x="76200" y="57150"/>
              <a:ext cx="660400" cy="679450"/>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Freeform 6" id="6"/>
          <p:cNvSpPr/>
          <p:nvPr/>
        </p:nvSpPr>
        <p:spPr>
          <a:xfrm flipH="false" flipV="false" rot="0">
            <a:off x="-1560220" y="1728186"/>
            <a:ext cx="4687320" cy="4687320"/>
          </a:xfrm>
          <a:custGeom>
            <a:avLst/>
            <a:gdLst/>
            <a:ahLst/>
            <a:cxnLst/>
            <a:rect r="r" b="b" t="t" l="l"/>
            <a:pathLst>
              <a:path h="4687320" w="4687320">
                <a:moveTo>
                  <a:pt x="0" y="0"/>
                </a:moveTo>
                <a:lnTo>
                  <a:pt x="4687320" y="0"/>
                </a:lnTo>
                <a:lnTo>
                  <a:pt x="4687320" y="4687319"/>
                </a:lnTo>
                <a:lnTo>
                  <a:pt x="0" y="468731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7" id="7"/>
          <p:cNvGrpSpPr/>
          <p:nvPr/>
        </p:nvGrpSpPr>
        <p:grpSpPr>
          <a:xfrm rot="0">
            <a:off x="-2262642" y="-3904566"/>
            <a:ext cx="9135217" cy="9135217"/>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C5739"/>
            </a:solidFill>
            <a:ln cap="sq">
              <a:noFill/>
              <a:prstDash val="solid"/>
              <a:miter/>
            </a:ln>
          </p:spPr>
        </p:sp>
        <p:sp>
          <p:nvSpPr>
            <p:cNvPr name="TextBox 9" id="9"/>
            <p:cNvSpPr txBox="true"/>
            <p:nvPr/>
          </p:nvSpPr>
          <p:spPr>
            <a:xfrm>
              <a:off x="76200" y="57150"/>
              <a:ext cx="660400" cy="679450"/>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10" id="10"/>
          <p:cNvGrpSpPr/>
          <p:nvPr/>
        </p:nvGrpSpPr>
        <p:grpSpPr>
          <a:xfrm rot="0">
            <a:off x="8513052" y="798012"/>
            <a:ext cx="1164616" cy="1550787"/>
            <a:chOff x="0" y="0"/>
            <a:chExt cx="1451520" cy="1932825"/>
          </a:xfrm>
        </p:grpSpPr>
        <p:sp>
          <p:nvSpPr>
            <p:cNvPr name="Freeform 11" id="11"/>
            <p:cNvSpPr/>
            <p:nvPr/>
          </p:nvSpPr>
          <p:spPr>
            <a:xfrm flipH="false" flipV="false" rot="0">
              <a:off x="0" y="-19812"/>
              <a:ext cx="1474216" cy="1996662"/>
            </a:xfrm>
            <a:custGeom>
              <a:avLst/>
              <a:gdLst/>
              <a:ahLst/>
              <a:cxnLst/>
              <a:rect r="r" b="b" t="t" l="l"/>
              <a:pathLst>
                <a:path h="1996662" w="1474216">
                  <a:moveTo>
                    <a:pt x="1394587" y="1112908"/>
                  </a:moveTo>
                  <a:lnTo>
                    <a:pt x="395351" y="1924251"/>
                  </a:lnTo>
                  <a:cubicBezTo>
                    <a:pt x="315849" y="1996662"/>
                    <a:pt x="186944" y="1996662"/>
                    <a:pt x="107315" y="1924251"/>
                  </a:cubicBezTo>
                  <a:lnTo>
                    <a:pt x="0" y="1837034"/>
                  </a:lnTo>
                  <a:lnTo>
                    <a:pt x="891286" y="1112908"/>
                  </a:lnTo>
                  <a:cubicBezTo>
                    <a:pt x="970788" y="1048372"/>
                    <a:pt x="970788" y="943629"/>
                    <a:pt x="891286" y="879093"/>
                  </a:cubicBezTo>
                  <a:lnTo>
                    <a:pt x="0" y="155482"/>
                  </a:lnTo>
                  <a:lnTo>
                    <a:pt x="107442" y="68266"/>
                  </a:lnTo>
                  <a:cubicBezTo>
                    <a:pt x="186944" y="0"/>
                    <a:pt x="315849" y="0"/>
                    <a:pt x="395478" y="68266"/>
                  </a:cubicBezTo>
                  <a:lnTo>
                    <a:pt x="1394714" y="879093"/>
                  </a:lnTo>
                  <a:cubicBezTo>
                    <a:pt x="1474216" y="943629"/>
                    <a:pt x="1474216" y="1048372"/>
                    <a:pt x="1394714" y="1112908"/>
                  </a:cubicBezTo>
                  <a:close/>
                </a:path>
              </a:pathLst>
            </a:custGeom>
            <a:solidFill>
              <a:srgbClr val="1C5739"/>
            </a:solidFill>
          </p:spPr>
        </p:sp>
      </p:grpSp>
      <p:grpSp>
        <p:nvGrpSpPr>
          <p:cNvPr name="Group 12" id="12"/>
          <p:cNvGrpSpPr/>
          <p:nvPr/>
        </p:nvGrpSpPr>
        <p:grpSpPr>
          <a:xfrm rot="0">
            <a:off x="8968190" y="704392"/>
            <a:ext cx="8224100" cy="1738027"/>
            <a:chOff x="0" y="0"/>
            <a:chExt cx="7374240" cy="1558423"/>
          </a:xfrm>
        </p:grpSpPr>
        <p:sp>
          <p:nvSpPr>
            <p:cNvPr name="Freeform 13" id="13"/>
            <p:cNvSpPr/>
            <p:nvPr/>
          </p:nvSpPr>
          <p:spPr>
            <a:xfrm flipH="false" flipV="false" rot="0">
              <a:off x="0" y="0"/>
              <a:ext cx="7431151" cy="1604949"/>
            </a:xfrm>
            <a:custGeom>
              <a:avLst/>
              <a:gdLst/>
              <a:ahLst/>
              <a:cxnLst/>
              <a:rect r="r" b="b" t="t" l="l"/>
              <a:pathLst>
                <a:path h="1604949" w="7431151">
                  <a:moveTo>
                    <a:pt x="6464935" y="0"/>
                  </a:moveTo>
                  <a:lnTo>
                    <a:pt x="0" y="0"/>
                  </a:lnTo>
                  <a:lnTo>
                    <a:pt x="837819" y="681025"/>
                  </a:lnTo>
                  <a:cubicBezTo>
                    <a:pt x="877316" y="713141"/>
                    <a:pt x="897636" y="755685"/>
                    <a:pt x="897636" y="798127"/>
                  </a:cubicBezTo>
                  <a:cubicBezTo>
                    <a:pt x="897636" y="840568"/>
                    <a:pt x="877951" y="882700"/>
                    <a:pt x="837819" y="915228"/>
                  </a:cubicBezTo>
                  <a:lnTo>
                    <a:pt x="635" y="1604949"/>
                  </a:lnTo>
                  <a:lnTo>
                    <a:pt x="6464427" y="1604949"/>
                  </a:lnTo>
                  <a:lnTo>
                    <a:pt x="7431151" y="798127"/>
                  </a:lnTo>
                  <a:lnTo>
                    <a:pt x="6464935" y="0"/>
                  </a:lnTo>
                  <a:close/>
                </a:path>
              </a:pathLst>
            </a:custGeom>
            <a:solidFill>
              <a:srgbClr val="1C5739"/>
            </a:solidFill>
          </p:spPr>
        </p:sp>
      </p:grpSp>
      <p:grpSp>
        <p:nvGrpSpPr>
          <p:cNvPr name="Group 14" id="14"/>
          <p:cNvGrpSpPr/>
          <p:nvPr/>
        </p:nvGrpSpPr>
        <p:grpSpPr>
          <a:xfrm rot="0">
            <a:off x="12841584" y="6133742"/>
            <a:ext cx="1167863" cy="1682427"/>
            <a:chOff x="0" y="0"/>
            <a:chExt cx="1455567" cy="2096895"/>
          </a:xfrm>
        </p:grpSpPr>
        <p:sp>
          <p:nvSpPr>
            <p:cNvPr name="Freeform 15" id="15"/>
            <p:cNvSpPr/>
            <p:nvPr/>
          </p:nvSpPr>
          <p:spPr>
            <a:xfrm flipH="false" flipV="false" rot="0">
              <a:off x="-19685" y="-19812"/>
              <a:ext cx="1477543" cy="2160732"/>
            </a:xfrm>
            <a:custGeom>
              <a:avLst/>
              <a:gdLst/>
              <a:ahLst/>
              <a:cxnLst/>
              <a:rect r="r" b="b" t="t" l="l"/>
              <a:pathLst>
                <a:path h="2160732" w="1477543">
                  <a:moveTo>
                    <a:pt x="79130" y="952146"/>
                  </a:moveTo>
                  <a:lnTo>
                    <a:pt x="1081037" y="71931"/>
                  </a:lnTo>
                  <a:cubicBezTo>
                    <a:pt x="1160848" y="0"/>
                    <a:pt x="1290049" y="0"/>
                    <a:pt x="1369860" y="71931"/>
                  </a:cubicBezTo>
                  <a:lnTo>
                    <a:pt x="1477543" y="166552"/>
                  </a:lnTo>
                  <a:lnTo>
                    <a:pt x="583838" y="952146"/>
                  </a:lnTo>
                  <a:cubicBezTo>
                    <a:pt x="504027" y="1022160"/>
                    <a:pt x="504027" y="1135794"/>
                    <a:pt x="583838" y="1205808"/>
                  </a:cubicBezTo>
                  <a:lnTo>
                    <a:pt x="1477543" y="1990843"/>
                  </a:lnTo>
                  <a:lnTo>
                    <a:pt x="1369860" y="2085463"/>
                  </a:lnTo>
                  <a:cubicBezTo>
                    <a:pt x="1290049" y="2160732"/>
                    <a:pt x="1160848" y="2160732"/>
                    <a:pt x="1081037" y="2085463"/>
                  </a:cubicBezTo>
                  <a:lnTo>
                    <a:pt x="79130" y="1205361"/>
                  </a:lnTo>
                  <a:cubicBezTo>
                    <a:pt x="0" y="1135346"/>
                    <a:pt x="0" y="1022272"/>
                    <a:pt x="79130" y="952146"/>
                  </a:cubicBezTo>
                  <a:close/>
                </a:path>
              </a:pathLst>
            </a:custGeom>
            <a:solidFill>
              <a:srgbClr val="397D5A"/>
            </a:solidFill>
          </p:spPr>
        </p:sp>
      </p:grpSp>
      <p:grpSp>
        <p:nvGrpSpPr>
          <p:cNvPr name="Group 16" id="16"/>
          <p:cNvGrpSpPr/>
          <p:nvPr/>
        </p:nvGrpSpPr>
        <p:grpSpPr>
          <a:xfrm rot="0">
            <a:off x="5929820" y="6195015"/>
            <a:ext cx="7495696" cy="1559882"/>
            <a:chOff x="0" y="0"/>
            <a:chExt cx="7377120" cy="1535206"/>
          </a:xfrm>
        </p:grpSpPr>
        <p:sp>
          <p:nvSpPr>
            <p:cNvPr name="Freeform 17" id="17"/>
            <p:cNvSpPr/>
            <p:nvPr/>
          </p:nvSpPr>
          <p:spPr>
            <a:xfrm flipH="false" flipV="false" rot="0">
              <a:off x="0" y="0"/>
              <a:ext cx="7434580" cy="1581732"/>
            </a:xfrm>
            <a:custGeom>
              <a:avLst/>
              <a:gdLst/>
              <a:ahLst/>
              <a:cxnLst/>
              <a:rect r="r" b="b" t="t" l="l"/>
              <a:pathLst>
                <a:path h="1581732" w="7434580">
                  <a:moveTo>
                    <a:pt x="967105" y="1581732"/>
                  </a:moveTo>
                  <a:lnTo>
                    <a:pt x="7434580" y="1581732"/>
                  </a:lnTo>
                  <a:lnTo>
                    <a:pt x="6596380" y="901593"/>
                  </a:lnTo>
                  <a:cubicBezTo>
                    <a:pt x="6556883" y="869956"/>
                    <a:pt x="6536563" y="828045"/>
                    <a:pt x="6536563" y="786236"/>
                  </a:cubicBezTo>
                  <a:cubicBezTo>
                    <a:pt x="6536563" y="744427"/>
                    <a:pt x="6556375" y="702923"/>
                    <a:pt x="6596380" y="670880"/>
                  </a:cubicBezTo>
                  <a:lnTo>
                    <a:pt x="7434072" y="0"/>
                  </a:lnTo>
                  <a:lnTo>
                    <a:pt x="967105" y="0"/>
                  </a:lnTo>
                  <a:lnTo>
                    <a:pt x="0" y="785728"/>
                  </a:lnTo>
                  <a:lnTo>
                    <a:pt x="967105" y="1581605"/>
                  </a:lnTo>
                  <a:close/>
                </a:path>
              </a:pathLst>
            </a:custGeom>
            <a:solidFill>
              <a:srgbClr val="397D5A"/>
            </a:solidFill>
          </p:spPr>
        </p:sp>
      </p:grpSp>
      <p:sp>
        <p:nvSpPr>
          <p:cNvPr name="TextBox 18" id="18"/>
          <p:cNvSpPr txBox="true"/>
          <p:nvPr/>
        </p:nvSpPr>
        <p:spPr>
          <a:xfrm rot="0">
            <a:off x="324380" y="240678"/>
            <a:ext cx="5605439" cy="1101884"/>
          </a:xfrm>
          <a:prstGeom prst="rect">
            <a:avLst/>
          </a:prstGeom>
        </p:spPr>
        <p:txBody>
          <a:bodyPr anchor="t" rtlCol="false" tIns="0" lIns="0" bIns="0" rIns="0">
            <a:spAutoFit/>
          </a:bodyPr>
          <a:lstStyle/>
          <a:p>
            <a:pPr algn="l" marL="0" indent="0" lvl="0">
              <a:lnSpc>
                <a:spcPts val="8206"/>
              </a:lnSpc>
              <a:spcBef>
                <a:spcPct val="0"/>
              </a:spcBef>
            </a:pPr>
            <a:r>
              <a:rPr lang="en-US" sz="5946" spc="582">
                <a:solidFill>
                  <a:srgbClr val="FFFFFF"/>
                </a:solidFill>
                <a:latin typeface="Codec Pro ExtraBold"/>
                <a:ea typeface="Codec Pro ExtraBold"/>
                <a:cs typeface="Codec Pro ExtraBold"/>
                <a:sym typeface="Codec Pro ExtraBold"/>
              </a:rPr>
              <a:t>Methodology</a:t>
            </a:r>
          </a:p>
        </p:txBody>
      </p:sp>
      <p:sp>
        <p:nvSpPr>
          <p:cNvPr name="TextBox 19" id="19"/>
          <p:cNvSpPr txBox="true"/>
          <p:nvPr/>
        </p:nvSpPr>
        <p:spPr>
          <a:xfrm rot="0">
            <a:off x="8513052" y="2681066"/>
            <a:ext cx="9442264" cy="3153308"/>
          </a:xfrm>
          <a:prstGeom prst="rect">
            <a:avLst/>
          </a:prstGeom>
        </p:spPr>
        <p:txBody>
          <a:bodyPr anchor="t" rtlCol="false" tIns="0" lIns="0" bIns="0" rIns="0">
            <a:spAutoFit/>
          </a:bodyPr>
          <a:lstStyle/>
          <a:p>
            <a:pPr algn="just">
              <a:lnSpc>
                <a:spcPts val="2842"/>
              </a:lnSpc>
            </a:pPr>
            <a:r>
              <a:rPr lang="en-US" sz="2060" spc="201">
                <a:solidFill>
                  <a:srgbClr val="040506"/>
                </a:solidFill>
                <a:latin typeface="Canva Sans"/>
                <a:ea typeface="Canva Sans"/>
                <a:cs typeface="Canva Sans"/>
                <a:sym typeface="Canva Sans"/>
              </a:rPr>
              <a:t>Load a dataset from a JSONL file where each line contains a question-answer pair for agricultural queries. Parse these entries to create lists of questions and answers.</a:t>
            </a:r>
          </a:p>
          <a:p>
            <a:pPr algn="just">
              <a:lnSpc>
                <a:spcPts val="2842"/>
              </a:lnSpc>
            </a:pPr>
            <a:r>
              <a:rPr lang="en-US" sz="2060" spc="201">
                <a:solidFill>
                  <a:srgbClr val="040506"/>
                </a:solidFill>
                <a:latin typeface="Canva Sans"/>
                <a:ea typeface="Canva Sans"/>
                <a:cs typeface="Canva Sans"/>
                <a:sym typeface="Canva Sans"/>
              </a:rPr>
              <a:t>Translation: Use the Google Translate API to translate questions and answers from English into Hindi and Punjabi. This enhances the chatbot's multilingual capability, allowing responses in languages commonly spoken in agricultural communities.</a:t>
            </a:r>
          </a:p>
          <a:p>
            <a:pPr algn="just" marL="0" indent="0" lvl="0">
              <a:lnSpc>
                <a:spcPts val="2842"/>
              </a:lnSpc>
              <a:spcBef>
                <a:spcPct val="0"/>
              </a:spcBef>
            </a:pPr>
          </a:p>
        </p:txBody>
      </p:sp>
      <p:sp>
        <p:nvSpPr>
          <p:cNvPr name="TextBox 20" id="20"/>
          <p:cNvSpPr txBox="true"/>
          <p:nvPr/>
        </p:nvSpPr>
        <p:spPr>
          <a:xfrm rot="0">
            <a:off x="7833500" y="1102349"/>
            <a:ext cx="979531" cy="799238"/>
          </a:xfrm>
          <a:prstGeom prst="rect">
            <a:avLst/>
          </a:prstGeom>
        </p:spPr>
        <p:txBody>
          <a:bodyPr anchor="t" rtlCol="false" tIns="0" lIns="0" bIns="0" rIns="0">
            <a:spAutoFit/>
          </a:bodyPr>
          <a:lstStyle/>
          <a:p>
            <a:pPr algn="ctr" marL="0" indent="0" lvl="0">
              <a:lnSpc>
                <a:spcPts val="6047"/>
              </a:lnSpc>
              <a:spcBef>
                <a:spcPct val="0"/>
              </a:spcBef>
            </a:pPr>
            <a:r>
              <a:rPr lang="en-US" sz="4381" spc="429">
                <a:solidFill>
                  <a:srgbClr val="231F20"/>
                </a:solidFill>
                <a:latin typeface="Codec Pro ExtraBold"/>
                <a:ea typeface="Codec Pro ExtraBold"/>
                <a:cs typeface="Codec Pro ExtraBold"/>
                <a:sym typeface="Codec Pro ExtraBold"/>
              </a:rPr>
              <a:t>01</a:t>
            </a:r>
          </a:p>
        </p:txBody>
      </p:sp>
      <p:sp>
        <p:nvSpPr>
          <p:cNvPr name="TextBox 21" id="21"/>
          <p:cNvSpPr txBox="true"/>
          <p:nvPr/>
        </p:nvSpPr>
        <p:spPr>
          <a:xfrm rot="0">
            <a:off x="13612964" y="6556618"/>
            <a:ext cx="979531" cy="799207"/>
          </a:xfrm>
          <a:prstGeom prst="rect">
            <a:avLst/>
          </a:prstGeom>
        </p:spPr>
        <p:txBody>
          <a:bodyPr anchor="t" rtlCol="false" tIns="0" lIns="0" bIns="0" rIns="0">
            <a:spAutoFit/>
          </a:bodyPr>
          <a:lstStyle/>
          <a:p>
            <a:pPr algn="ctr" marL="0" indent="0" lvl="0">
              <a:lnSpc>
                <a:spcPts val="6047"/>
              </a:lnSpc>
              <a:spcBef>
                <a:spcPct val="0"/>
              </a:spcBef>
            </a:pPr>
            <a:r>
              <a:rPr lang="en-US" sz="4381" spc="429">
                <a:solidFill>
                  <a:srgbClr val="231F20"/>
                </a:solidFill>
                <a:latin typeface="Codec Pro ExtraBold"/>
                <a:ea typeface="Codec Pro ExtraBold"/>
                <a:cs typeface="Codec Pro ExtraBold"/>
                <a:sym typeface="Codec Pro ExtraBold"/>
              </a:rPr>
              <a:t>02</a:t>
            </a:r>
          </a:p>
        </p:txBody>
      </p:sp>
      <p:sp>
        <p:nvSpPr>
          <p:cNvPr name="TextBox 22" id="22"/>
          <p:cNvSpPr txBox="true"/>
          <p:nvPr/>
        </p:nvSpPr>
        <p:spPr>
          <a:xfrm rot="0">
            <a:off x="783440" y="8130494"/>
            <a:ext cx="13099230" cy="1048323"/>
          </a:xfrm>
          <a:prstGeom prst="rect">
            <a:avLst/>
          </a:prstGeom>
        </p:spPr>
        <p:txBody>
          <a:bodyPr anchor="t" rtlCol="false" tIns="0" lIns="0" bIns="0" rIns="0">
            <a:spAutoFit/>
          </a:bodyPr>
          <a:lstStyle/>
          <a:p>
            <a:pPr algn="r">
              <a:lnSpc>
                <a:spcPts val="2840"/>
              </a:lnSpc>
              <a:spcBef>
                <a:spcPct val="0"/>
              </a:spcBef>
            </a:pPr>
            <a:r>
              <a:rPr lang="en-US" sz="2058" spc="201">
                <a:solidFill>
                  <a:srgbClr val="000000"/>
                </a:solidFill>
                <a:latin typeface="Canva Sans"/>
                <a:ea typeface="Canva Sans"/>
                <a:cs typeface="Canva Sans"/>
                <a:sym typeface="Canva Sans"/>
              </a:rPr>
              <a:t> Implement a script-based language detection function using regular expressions to determine if the user's query is in English, Hindi, or Punjabi. This ensures that responses match the language of the query.</a:t>
            </a:r>
          </a:p>
        </p:txBody>
      </p:sp>
      <p:sp>
        <p:nvSpPr>
          <p:cNvPr name="TextBox 23" id="23"/>
          <p:cNvSpPr txBox="true"/>
          <p:nvPr/>
        </p:nvSpPr>
        <p:spPr>
          <a:xfrm rot="0">
            <a:off x="324380" y="1491731"/>
            <a:ext cx="5298815" cy="2417168"/>
          </a:xfrm>
          <a:prstGeom prst="rect">
            <a:avLst/>
          </a:prstGeom>
        </p:spPr>
        <p:txBody>
          <a:bodyPr anchor="t" rtlCol="false" tIns="0" lIns="0" bIns="0" rIns="0">
            <a:spAutoFit/>
          </a:bodyPr>
          <a:lstStyle/>
          <a:p>
            <a:pPr algn="just" marL="0" indent="0" lvl="0">
              <a:lnSpc>
                <a:spcPts val="2455"/>
              </a:lnSpc>
              <a:spcBef>
                <a:spcPct val="0"/>
              </a:spcBef>
            </a:pPr>
            <a:r>
              <a:rPr lang="en-US" sz="1779" spc="174">
                <a:solidFill>
                  <a:srgbClr val="FFFFFF"/>
                </a:solidFill>
                <a:latin typeface="Canva Sans"/>
                <a:ea typeface="Canva Sans"/>
                <a:cs typeface="Canva Sans"/>
                <a:sym typeface="Canva Sans"/>
              </a:rPr>
              <a:t>AgriBot is a multilingual chatbot designed to empower Indian farmers by providing instant, reliable agricultural information in Hindi, English, and Punjabi.AgriBot seeks to bridge the knowledge gap in agriculture, making essential information more accessible and impactful for farmers across India.</a:t>
            </a:r>
          </a:p>
        </p:txBody>
      </p:sp>
      <p:sp>
        <p:nvSpPr>
          <p:cNvPr name="TextBox 24" id="24"/>
          <p:cNvSpPr txBox="true"/>
          <p:nvPr/>
        </p:nvSpPr>
        <p:spPr>
          <a:xfrm rot="0">
            <a:off x="10143591" y="763830"/>
            <a:ext cx="6938745" cy="1543051"/>
          </a:xfrm>
          <a:prstGeom prst="rect">
            <a:avLst/>
          </a:prstGeom>
        </p:spPr>
        <p:txBody>
          <a:bodyPr anchor="t" rtlCol="false" tIns="0" lIns="0" bIns="0" rIns="0">
            <a:spAutoFit/>
          </a:bodyPr>
          <a:lstStyle/>
          <a:p>
            <a:pPr algn="l">
              <a:lnSpc>
                <a:spcPts val="6299"/>
              </a:lnSpc>
            </a:pPr>
            <a:r>
              <a:rPr lang="en-US" sz="4499" b="true">
                <a:solidFill>
                  <a:srgbClr val="FFFFFF"/>
                </a:solidFill>
                <a:latin typeface="Canva Sans Bold"/>
                <a:ea typeface="Canva Sans Bold"/>
                <a:cs typeface="Canva Sans Bold"/>
                <a:sym typeface="Canva Sans Bold"/>
              </a:rPr>
              <a:t>Data Loading and Parsing </a:t>
            </a:r>
          </a:p>
        </p:txBody>
      </p:sp>
      <p:sp>
        <p:nvSpPr>
          <p:cNvPr name="TextBox 25" id="25"/>
          <p:cNvSpPr txBox="true"/>
          <p:nvPr/>
        </p:nvSpPr>
        <p:spPr>
          <a:xfrm rot="0">
            <a:off x="6882366" y="6555868"/>
            <a:ext cx="5590604" cy="761975"/>
          </a:xfrm>
          <a:prstGeom prst="rect">
            <a:avLst/>
          </a:prstGeom>
        </p:spPr>
        <p:txBody>
          <a:bodyPr anchor="t" rtlCol="false" tIns="0" lIns="0" bIns="0" rIns="0">
            <a:spAutoFit/>
          </a:bodyPr>
          <a:lstStyle/>
          <a:p>
            <a:pPr algn="ctr">
              <a:lnSpc>
                <a:spcPts val="6299"/>
              </a:lnSpc>
            </a:pPr>
            <a:r>
              <a:rPr lang="en-US" sz="4500" b="true">
                <a:solidFill>
                  <a:srgbClr val="FFFFFF"/>
                </a:solidFill>
                <a:latin typeface="Canva Sans Bold"/>
                <a:ea typeface="Canva Sans Bold"/>
                <a:cs typeface="Canva Sans Bold"/>
                <a:sym typeface="Canva Sans Bold"/>
              </a:rPr>
              <a:t>Language Detection</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11198372" y="-2935349"/>
            <a:ext cx="3964049" cy="3964049"/>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C5739"/>
            </a:solidFill>
            <a:ln cap="sq">
              <a:noFill/>
              <a:prstDash val="solid"/>
              <a:miter/>
            </a:ln>
          </p:spPr>
        </p:sp>
        <p:sp>
          <p:nvSpPr>
            <p:cNvPr name="TextBox 5" id="5"/>
            <p:cNvSpPr txBox="true"/>
            <p:nvPr/>
          </p:nvSpPr>
          <p:spPr>
            <a:xfrm>
              <a:off x="76200" y="57150"/>
              <a:ext cx="660400" cy="679450"/>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Freeform 6" id="6"/>
          <p:cNvSpPr/>
          <p:nvPr/>
        </p:nvSpPr>
        <p:spPr>
          <a:xfrm flipH="false" flipV="false" rot="0">
            <a:off x="12254351" y="-7198889"/>
            <a:ext cx="9348363" cy="9348363"/>
          </a:xfrm>
          <a:custGeom>
            <a:avLst/>
            <a:gdLst/>
            <a:ahLst/>
            <a:cxnLst/>
            <a:rect r="r" b="b" t="t" l="l"/>
            <a:pathLst>
              <a:path h="9348363" w="9348363">
                <a:moveTo>
                  <a:pt x="0" y="0"/>
                </a:moveTo>
                <a:lnTo>
                  <a:pt x="9348362" y="0"/>
                </a:lnTo>
                <a:lnTo>
                  <a:pt x="9348362" y="9348363"/>
                </a:lnTo>
                <a:lnTo>
                  <a:pt x="0" y="934836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7" id="7"/>
          <p:cNvGrpSpPr/>
          <p:nvPr/>
        </p:nvGrpSpPr>
        <p:grpSpPr>
          <a:xfrm rot="0">
            <a:off x="1744294" y="1229500"/>
            <a:ext cx="325815" cy="605415"/>
            <a:chOff x="0" y="0"/>
            <a:chExt cx="406080" cy="754560"/>
          </a:xfrm>
        </p:grpSpPr>
        <p:sp>
          <p:nvSpPr>
            <p:cNvPr name="Freeform 8" id="8"/>
            <p:cNvSpPr/>
            <p:nvPr/>
          </p:nvSpPr>
          <p:spPr>
            <a:xfrm flipH="false" flipV="false" rot="0">
              <a:off x="0" y="-32385"/>
              <a:ext cx="446659" cy="842137"/>
            </a:xfrm>
            <a:custGeom>
              <a:avLst/>
              <a:gdLst/>
              <a:ahLst/>
              <a:cxnLst/>
              <a:rect r="r" b="b" t="t" l="l"/>
              <a:pathLst>
                <a:path h="842137" w="446659">
                  <a:moveTo>
                    <a:pt x="350393" y="246126"/>
                  </a:moveTo>
                  <a:lnTo>
                    <a:pt x="165354" y="60960"/>
                  </a:lnTo>
                  <a:cubicBezTo>
                    <a:pt x="104394" y="0"/>
                    <a:pt x="0" y="42926"/>
                    <a:pt x="0" y="129413"/>
                  </a:cubicBezTo>
                  <a:lnTo>
                    <a:pt x="0" y="712724"/>
                  </a:lnTo>
                  <a:cubicBezTo>
                    <a:pt x="0" y="799211"/>
                    <a:pt x="104394" y="842137"/>
                    <a:pt x="165354" y="781177"/>
                  </a:cubicBezTo>
                  <a:lnTo>
                    <a:pt x="350393" y="596138"/>
                  </a:lnTo>
                  <a:cubicBezTo>
                    <a:pt x="446659" y="499237"/>
                    <a:pt x="446659" y="342519"/>
                    <a:pt x="350393" y="246126"/>
                  </a:cubicBezTo>
                  <a:close/>
                </a:path>
              </a:pathLst>
            </a:custGeom>
            <a:solidFill>
              <a:srgbClr val="1C5739"/>
            </a:solidFill>
          </p:spPr>
        </p:sp>
      </p:grpSp>
      <p:sp>
        <p:nvSpPr>
          <p:cNvPr name="TextBox 9" id="9"/>
          <p:cNvSpPr txBox="true"/>
          <p:nvPr/>
        </p:nvSpPr>
        <p:spPr>
          <a:xfrm rot="0">
            <a:off x="58043" y="1120439"/>
            <a:ext cx="979531" cy="799238"/>
          </a:xfrm>
          <a:prstGeom prst="rect">
            <a:avLst/>
          </a:prstGeom>
        </p:spPr>
        <p:txBody>
          <a:bodyPr anchor="t" rtlCol="false" tIns="0" lIns="0" bIns="0" rIns="0">
            <a:spAutoFit/>
          </a:bodyPr>
          <a:lstStyle/>
          <a:p>
            <a:pPr algn="ctr" marL="0" indent="0" lvl="0">
              <a:lnSpc>
                <a:spcPts val="6047"/>
              </a:lnSpc>
              <a:spcBef>
                <a:spcPct val="0"/>
              </a:spcBef>
            </a:pPr>
            <a:r>
              <a:rPr lang="en-US" sz="4381" spc="429">
                <a:solidFill>
                  <a:srgbClr val="231F20"/>
                </a:solidFill>
                <a:latin typeface="Codec Pro ExtraBold"/>
                <a:ea typeface="Codec Pro ExtraBold"/>
                <a:cs typeface="Codec Pro ExtraBold"/>
                <a:sym typeface="Codec Pro ExtraBold"/>
              </a:rPr>
              <a:t>03</a:t>
            </a:r>
          </a:p>
        </p:txBody>
      </p:sp>
      <p:grpSp>
        <p:nvGrpSpPr>
          <p:cNvPr name="Group 10" id="10"/>
          <p:cNvGrpSpPr/>
          <p:nvPr/>
        </p:nvGrpSpPr>
        <p:grpSpPr>
          <a:xfrm rot="0">
            <a:off x="987139" y="517951"/>
            <a:ext cx="8647173" cy="2096140"/>
            <a:chOff x="0" y="0"/>
            <a:chExt cx="11529564" cy="2794854"/>
          </a:xfrm>
        </p:grpSpPr>
        <p:grpSp>
          <p:nvGrpSpPr>
            <p:cNvPr name="Group 11" id="11"/>
            <p:cNvGrpSpPr/>
            <p:nvPr/>
          </p:nvGrpSpPr>
          <p:grpSpPr>
            <a:xfrm rot="0">
              <a:off x="0" y="123821"/>
              <a:ext cx="1552821" cy="2547212"/>
              <a:chOff x="0" y="0"/>
              <a:chExt cx="1451520" cy="2381040"/>
            </a:xfrm>
          </p:grpSpPr>
          <p:sp>
            <p:nvSpPr>
              <p:cNvPr name="Freeform 12" id="12"/>
              <p:cNvSpPr/>
              <p:nvPr/>
            </p:nvSpPr>
            <p:spPr>
              <a:xfrm flipH="false" flipV="false" rot="0">
                <a:off x="0" y="-19812"/>
                <a:ext cx="1474216" cy="2444877"/>
              </a:xfrm>
              <a:custGeom>
                <a:avLst/>
                <a:gdLst/>
                <a:ahLst/>
                <a:cxnLst/>
                <a:rect r="r" b="b" t="t" l="l"/>
                <a:pathLst>
                  <a:path h="2444877" w="1474216">
                    <a:moveTo>
                      <a:pt x="1394587" y="1366393"/>
                    </a:moveTo>
                    <a:lnTo>
                      <a:pt x="395351" y="2365883"/>
                    </a:lnTo>
                    <a:cubicBezTo>
                      <a:pt x="315849" y="2444877"/>
                      <a:pt x="186944" y="2444877"/>
                      <a:pt x="107315" y="2365883"/>
                    </a:cubicBezTo>
                    <a:lnTo>
                      <a:pt x="0" y="2258441"/>
                    </a:lnTo>
                    <a:lnTo>
                      <a:pt x="891286" y="1366393"/>
                    </a:lnTo>
                    <a:cubicBezTo>
                      <a:pt x="970788" y="1286891"/>
                      <a:pt x="970788" y="1157859"/>
                      <a:pt x="891286" y="1078357"/>
                    </a:cubicBezTo>
                    <a:lnTo>
                      <a:pt x="0" y="186944"/>
                    </a:lnTo>
                    <a:lnTo>
                      <a:pt x="107442" y="79502"/>
                    </a:lnTo>
                    <a:cubicBezTo>
                      <a:pt x="186944" y="0"/>
                      <a:pt x="315849" y="0"/>
                      <a:pt x="395478" y="79502"/>
                    </a:cubicBezTo>
                    <a:lnTo>
                      <a:pt x="1394714" y="1078357"/>
                    </a:lnTo>
                    <a:cubicBezTo>
                      <a:pt x="1474216" y="1157859"/>
                      <a:pt x="1474216" y="1286891"/>
                      <a:pt x="1394714" y="1366393"/>
                    </a:cubicBezTo>
                    <a:close/>
                  </a:path>
                </a:pathLst>
              </a:custGeom>
              <a:solidFill>
                <a:srgbClr val="1C5739"/>
              </a:solidFill>
            </p:spPr>
          </p:sp>
        </p:grpSp>
        <p:grpSp>
          <p:nvGrpSpPr>
            <p:cNvPr name="Group 13" id="13"/>
            <p:cNvGrpSpPr/>
            <p:nvPr/>
          </p:nvGrpSpPr>
          <p:grpSpPr>
            <a:xfrm rot="0">
              <a:off x="776410" y="0"/>
              <a:ext cx="10753153" cy="2794854"/>
              <a:chOff x="0" y="0"/>
              <a:chExt cx="7374240" cy="1916640"/>
            </a:xfrm>
          </p:grpSpPr>
          <p:sp>
            <p:nvSpPr>
              <p:cNvPr name="Freeform 14" id="14"/>
              <p:cNvSpPr/>
              <p:nvPr/>
            </p:nvSpPr>
            <p:spPr>
              <a:xfrm flipH="false" flipV="false" rot="0">
                <a:off x="0" y="0"/>
                <a:ext cx="7431151" cy="1963166"/>
              </a:xfrm>
              <a:custGeom>
                <a:avLst/>
                <a:gdLst/>
                <a:ahLst/>
                <a:cxnLst/>
                <a:rect r="r" b="b" t="t" l="l"/>
                <a:pathLst>
                  <a:path h="1963166" w="7431151">
                    <a:moveTo>
                      <a:pt x="6464935" y="0"/>
                    </a:moveTo>
                    <a:lnTo>
                      <a:pt x="0" y="0"/>
                    </a:lnTo>
                    <a:lnTo>
                      <a:pt x="837819" y="837565"/>
                    </a:lnTo>
                    <a:cubicBezTo>
                      <a:pt x="877316" y="877062"/>
                      <a:pt x="897636" y="929386"/>
                      <a:pt x="897636" y="981583"/>
                    </a:cubicBezTo>
                    <a:cubicBezTo>
                      <a:pt x="897636" y="1033780"/>
                      <a:pt x="877951" y="1085596"/>
                      <a:pt x="837819" y="1125601"/>
                    </a:cubicBezTo>
                    <a:lnTo>
                      <a:pt x="635" y="1963166"/>
                    </a:lnTo>
                    <a:lnTo>
                      <a:pt x="6464427" y="1963166"/>
                    </a:lnTo>
                    <a:lnTo>
                      <a:pt x="7431151" y="981583"/>
                    </a:lnTo>
                    <a:lnTo>
                      <a:pt x="6464935" y="0"/>
                    </a:lnTo>
                    <a:close/>
                  </a:path>
                </a:pathLst>
              </a:custGeom>
              <a:solidFill>
                <a:srgbClr val="1C5739"/>
              </a:solidFill>
            </p:spPr>
          </p:sp>
        </p:grpSp>
        <p:sp>
          <p:nvSpPr>
            <p:cNvPr name="TextBox 15" id="15"/>
            <p:cNvSpPr txBox="true"/>
            <p:nvPr/>
          </p:nvSpPr>
          <p:spPr>
            <a:xfrm rot="0">
              <a:off x="2540974" y="330660"/>
              <a:ext cx="7261489" cy="2057334"/>
            </a:xfrm>
            <a:prstGeom prst="rect">
              <a:avLst/>
            </a:prstGeom>
          </p:spPr>
          <p:txBody>
            <a:bodyPr anchor="t" rtlCol="false" tIns="0" lIns="0" bIns="0" rIns="0">
              <a:spAutoFit/>
            </a:bodyPr>
            <a:lstStyle/>
            <a:p>
              <a:pPr algn="ctr">
                <a:lnSpc>
                  <a:spcPts val="6299"/>
                </a:lnSpc>
              </a:pPr>
              <a:r>
                <a:rPr lang="en-US" sz="4500" b="true">
                  <a:solidFill>
                    <a:srgbClr val="FFFFFF"/>
                  </a:solidFill>
                  <a:latin typeface="Canva Sans Bold"/>
                  <a:ea typeface="Canva Sans Bold"/>
                  <a:cs typeface="Canva Sans Bold"/>
                  <a:sym typeface="Canva Sans Bold"/>
                </a:rPr>
                <a:t>Text Normalization </a:t>
              </a:r>
            </a:p>
            <a:p>
              <a:pPr algn="l">
                <a:lnSpc>
                  <a:spcPts val="6299"/>
                </a:lnSpc>
              </a:pPr>
              <a:r>
                <a:rPr lang="en-US" sz="4500" b="true">
                  <a:solidFill>
                    <a:srgbClr val="FFFFFF"/>
                  </a:solidFill>
                  <a:latin typeface="Canva Sans Bold"/>
                  <a:ea typeface="Canva Sans Bold"/>
                  <a:cs typeface="Canva Sans Bold"/>
                  <a:sym typeface="Canva Sans Bold"/>
                </a:rPr>
                <a:t>and Matching </a:t>
              </a:r>
            </a:p>
          </p:txBody>
        </p:sp>
      </p:grpSp>
      <p:sp>
        <p:nvSpPr>
          <p:cNvPr name="TextBox 16" id="16"/>
          <p:cNvSpPr txBox="true"/>
          <p:nvPr/>
        </p:nvSpPr>
        <p:spPr>
          <a:xfrm rot="0">
            <a:off x="299734" y="2794011"/>
            <a:ext cx="8737405" cy="1434846"/>
          </a:xfrm>
          <a:prstGeom prst="rect">
            <a:avLst/>
          </a:prstGeom>
        </p:spPr>
        <p:txBody>
          <a:bodyPr anchor="t" rtlCol="false" tIns="0" lIns="0" bIns="0" rIns="0">
            <a:spAutoFit/>
          </a:bodyPr>
          <a:lstStyle/>
          <a:p>
            <a:pPr algn="just">
              <a:lnSpc>
                <a:spcPts val="3863"/>
              </a:lnSpc>
            </a:pPr>
            <a:r>
              <a:rPr lang="en-US" sz="2759">
                <a:solidFill>
                  <a:srgbClr val="000000"/>
                </a:solidFill>
                <a:latin typeface="Canva Sans"/>
                <a:ea typeface="Canva Sans"/>
                <a:cs typeface="Canva Sans"/>
                <a:sym typeface="Canva Sans"/>
              </a:rPr>
              <a:t>Normalize user queries and questions by converting to lowercase and removing special characters,enabling more effective string matching.</a:t>
            </a:r>
          </a:p>
        </p:txBody>
      </p:sp>
      <p:grpSp>
        <p:nvGrpSpPr>
          <p:cNvPr name="Group 17" id="17"/>
          <p:cNvGrpSpPr/>
          <p:nvPr/>
        </p:nvGrpSpPr>
        <p:grpSpPr>
          <a:xfrm rot="0">
            <a:off x="9324245" y="3053597"/>
            <a:ext cx="7945515" cy="2064314"/>
            <a:chOff x="0" y="0"/>
            <a:chExt cx="7377120" cy="1916640"/>
          </a:xfrm>
        </p:grpSpPr>
        <p:sp>
          <p:nvSpPr>
            <p:cNvPr name="Freeform 18" id="18"/>
            <p:cNvSpPr/>
            <p:nvPr/>
          </p:nvSpPr>
          <p:spPr>
            <a:xfrm flipH="false" flipV="false" rot="0">
              <a:off x="0" y="0"/>
              <a:ext cx="7434580" cy="1963166"/>
            </a:xfrm>
            <a:custGeom>
              <a:avLst/>
              <a:gdLst/>
              <a:ahLst/>
              <a:cxnLst/>
              <a:rect r="r" b="b" t="t" l="l"/>
              <a:pathLst>
                <a:path h="1963166" w="7434580">
                  <a:moveTo>
                    <a:pt x="967105" y="1963166"/>
                  </a:moveTo>
                  <a:lnTo>
                    <a:pt x="7434580" y="1963166"/>
                  </a:lnTo>
                  <a:lnTo>
                    <a:pt x="6596380" y="1125601"/>
                  </a:lnTo>
                  <a:cubicBezTo>
                    <a:pt x="6556883" y="1086104"/>
                    <a:pt x="6536563" y="1033780"/>
                    <a:pt x="6536563" y="981583"/>
                  </a:cubicBezTo>
                  <a:cubicBezTo>
                    <a:pt x="6536563" y="929386"/>
                    <a:pt x="6556375" y="877570"/>
                    <a:pt x="6596380" y="837565"/>
                  </a:cubicBezTo>
                  <a:lnTo>
                    <a:pt x="7434072" y="0"/>
                  </a:lnTo>
                  <a:lnTo>
                    <a:pt x="967105" y="0"/>
                  </a:lnTo>
                  <a:lnTo>
                    <a:pt x="0" y="980948"/>
                  </a:lnTo>
                  <a:lnTo>
                    <a:pt x="967105" y="1963039"/>
                  </a:lnTo>
                  <a:close/>
                </a:path>
              </a:pathLst>
            </a:custGeom>
            <a:solidFill>
              <a:srgbClr val="397D5A"/>
            </a:solidFill>
          </p:spPr>
        </p:sp>
      </p:grpSp>
      <p:grpSp>
        <p:nvGrpSpPr>
          <p:cNvPr name="Group 19" id="19"/>
          <p:cNvGrpSpPr/>
          <p:nvPr/>
        </p:nvGrpSpPr>
        <p:grpSpPr>
          <a:xfrm rot="0">
            <a:off x="16633041" y="3130550"/>
            <a:ext cx="1165193" cy="1910409"/>
            <a:chOff x="0" y="0"/>
            <a:chExt cx="1452240" cy="2381040"/>
          </a:xfrm>
        </p:grpSpPr>
        <p:sp>
          <p:nvSpPr>
            <p:cNvPr name="Freeform 20" id="20"/>
            <p:cNvSpPr/>
            <p:nvPr/>
          </p:nvSpPr>
          <p:spPr>
            <a:xfrm flipH="false" flipV="false" rot="0">
              <a:off x="-19685" y="-19812"/>
              <a:ext cx="1474216" cy="2444877"/>
            </a:xfrm>
            <a:custGeom>
              <a:avLst/>
              <a:gdLst/>
              <a:ahLst/>
              <a:cxnLst/>
              <a:rect r="r" b="b" t="t" l="l"/>
              <a:pathLst>
                <a:path h="2444877" w="1474216">
                  <a:moveTo>
                    <a:pt x="78994" y="1078484"/>
                  </a:moveTo>
                  <a:lnTo>
                    <a:pt x="1078611" y="78994"/>
                  </a:lnTo>
                  <a:cubicBezTo>
                    <a:pt x="1158240" y="0"/>
                    <a:pt x="1287145" y="0"/>
                    <a:pt x="1366774" y="78994"/>
                  </a:cubicBezTo>
                  <a:lnTo>
                    <a:pt x="1474216" y="186436"/>
                  </a:lnTo>
                  <a:lnTo>
                    <a:pt x="582549" y="1078484"/>
                  </a:lnTo>
                  <a:cubicBezTo>
                    <a:pt x="502920" y="1157986"/>
                    <a:pt x="502920" y="1287018"/>
                    <a:pt x="582549" y="1366520"/>
                  </a:cubicBezTo>
                  <a:lnTo>
                    <a:pt x="1474216" y="2257933"/>
                  </a:lnTo>
                  <a:lnTo>
                    <a:pt x="1366774" y="2365375"/>
                  </a:lnTo>
                  <a:cubicBezTo>
                    <a:pt x="1287145" y="2444877"/>
                    <a:pt x="1158240" y="2444877"/>
                    <a:pt x="1078611" y="2365375"/>
                  </a:cubicBezTo>
                  <a:lnTo>
                    <a:pt x="78994" y="1366012"/>
                  </a:lnTo>
                  <a:cubicBezTo>
                    <a:pt x="0" y="1286510"/>
                    <a:pt x="0" y="1158113"/>
                    <a:pt x="78994" y="1078484"/>
                  </a:cubicBezTo>
                  <a:close/>
                </a:path>
              </a:pathLst>
            </a:custGeom>
            <a:solidFill>
              <a:srgbClr val="397D5A"/>
            </a:solidFill>
          </p:spPr>
        </p:sp>
      </p:grpSp>
      <p:sp>
        <p:nvSpPr>
          <p:cNvPr name="TextBox 21" id="21"/>
          <p:cNvSpPr txBox="true"/>
          <p:nvPr/>
        </p:nvSpPr>
        <p:spPr>
          <a:xfrm rot="0">
            <a:off x="17308469" y="3691650"/>
            <a:ext cx="979531" cy="799238"/>
          </a:xfrm>
          <a:prstGeom prst="rect">
            <a:avLst/>
          </a:prstGeom>
        </p:spPr>
        <p:txBody>
          <a:bodyPr anchor="t" rtlCol="false" tIns="0" lIns="0" bIns="0" rIns="0">
            <a:spAutoFit/>
          </a:bodyPr>
          <a:lstStyle/>
          <a:p>
            <a:pPr algn="ctr" marL="0" indent="0" lvl="0">
              <a:lnSpc>
                <a:spcPts val="6047"/>
              </a:lnSpc>
              <a:spcBef>
                <a:spcPct val="0"/>
              </a:spcBef>
            </a:pPr>
            <a:r>
              <a:rPr lang="en-US" sz="4381" spc="429">
                <a:solidFill>
                  <a:srgbClr val="231F20"/>
                </a:solidFill>
                <a:latin typeface="Codec Pro ExtraBold"/>
                <a:ea typeface="Codec Pro ExtraBold"/>
                <a:cs typeface="Codec Pro ExtraBold"/>
                <a:sym typeface="Codec Pro ExtraBold"/>
              </a:rPr>
              <a:t>04</a:t>
            </a:r>
          </a:p>
        </p:txBody>
      </p:sp>
      <p:sp>
        <p:nvSpPr>
          <p:cNvPr name="TextBox 22" id="22"/>
          <p:cNvSpPr txBox="true"/>
          <p:nvPr/>
        </p:nvSpPr>
        <p:spPr>
          <a:xfrm rot="0">
            <a:off x="9437329" y="3284384"/>
            <a:ext cx="6795523" cy="1526540"/>
          </a:xfrm>
          <a:prstGeom prst="rect">
            <a:avLst/>
          </a:prstGeom>
        </p:spPr>
        <p:txBody>
          <a:bodyPr anchor="t" rtlCol="false" tIns="0" lIns="0" bIns="0" rIns="0">
            <a:spAutoFit/>
          </a:bodyPr>
          <a:lstStyle/>
          <a:p>
            <a:pPr algn="r">
              <a:lnSpc>
                <a:spcPts val="6299"/>
              </a:lnSpc>
            </a:pPr>
            <a:r>
              <a:rPr lang="en-US" sz="4500" b="true">
                <a:solidFill>
                  <a:srgbClr val="FFFFFF"/>
                </a:solidFill>
                <a:latin typeface="Canva Sans Bold"/>
                <a:ea typeface="Canva Sans Bold"/>
                <a:cs typeface="Canva Sans Bold"/>
                <a:sym typeface="Canva Sans Bold"/>
              </a:rPr>
              <a:t>Question Matching </a:t>
            </a:r>
          </a:p>
          <a:p>
            <a:pPr algn="r">
              <a:lnSpc>
                <a:spcPts val="6019"/>
              </a:lnSpc>
            </a:pPr>
            <a:r>
              <a:rPr lang="en-US" sz="4299" b="true">
                <a:solidFill>
                  <a:srgbClr val="FFFFFF"/>
                </a:solidFill>
                <a:latin typeface="Canva Sans Bold"/>
                <a:ea typeface="Canva Sans Bold"/>
                <a:cs typeface="Canva Sans Bold"/>
                <a:sym typeface="Canva Sans Bold"/>
              </a:rPr>
              <a:t>and Response Retrieval</a:t>
            </a:r>
          </a:p>
        </p:txBody>
      </p:sp>
      <p:sp>
        <p:nvSpPr>
          <p:cNvPr name="TextBox 23" id="23"/>
          <p:cNvSpPr txBox="true"/>
          <p:nvPr/>
        </p:nvSpPr>
        <p:spPr>
          <a:xfrm rot="0">
            <a:off x="10538930" y="5372994"/>
            <a:ext cx="7259305" cy="3377946"/>
          </a:xfrm>
          <a:prstGeom prst="rect">
            <a:avLst/>
          </a:prstGeom>
        </p:spPr>
        <p:txBody>
          <a:bodyPr anchor="t" rtlCol="false" tIns="0" lIns="0" bIns="0" rIns="0">
            <a:spAutoFit/>
          </a:bodyPr>
          <a:lstStyle/>
          <a:p>
            <a:pPr algn="r">
              <a:lnSpc>
                <a:spcPts val="3863"/>
              </a:lnSpc>
            </a:pPr>
            <a:r>
              <a:rPr lang="en-US" sz="2759">
                <a:solidFill>
                  <a:srgbClr val="000000"/>
                </a:solidFill>
                <a:latin typeface="Canva Sans"/>
                <a:ea typeface="Canva Sans"/>
                <a:cs typeface="Canva Sans"/>
                <a:sym typeface="Canva Sans"/>
              </a:rPr>
              <a:t>Use a word-overlap matching algorithm to find the best-matching question in the dataset. This involves calculating the intersection of words between the user's query and each question in the dataset, selecting the question with the most overlap.</a:t>
            </a:r>
          </a:p>
        </p:txBody>
      </p:sp>
      <p:sp>
        <p:nvSpPr>
          <p:cNvPr name="TextBox 24" id="24"/>
          <p:cNvSpPr txBox="true"/>
          <p:nvPr/>
        </p:nvSpPr>
        <p:spPr>
          <a:xfrm rot="0">
            <a:off x="58043" y="5862931"/>
            <a:ext cx="979531" cy="799207"/>
          </a:xfrm>
          <a:prstGeom prst="rect">
            <a:avLst/>
          </a:prstGeom>
        </p:spPr>
        <p:txBody>
          <a:bodyPr anchor="t" rtlCol="false" tIns="0" lIns="0" bIns="0" rIns="0">
            <a:spAutoFit/>
          </a:bodyPr>
          <a:lstStyle/>
          <a:p>
            <a:pPr algn="ctr" marL="0" indent="0" lvl="0">
              <a:lnSpc>
                <a:spcPts val="6047"/>
              </a:lnSpc>
              <a:spcBef>
                <a:spcPct val="0"/>
              </a:spcBef>
            </a:pPr>
            <a:r>
              <a:rPr lang="en-US" sz="4381" spc="429">
                <a:solidFill>
                  <a:srgbClr val="231F20"/>
                </a:solidFill>
                <a:latin typeface="Codec Pro ExtraBold"/>
                <a:ea typeface="Codec Pro ExtraBold"/>
                <a:cs typeface="Codec Pro ExtraBold"/>
                <a:sym typeface="Codec Pro ExtraBold"/>
              </a:rPr>
              <a:t>05</a:t>
            </a:r>
          </a:p>
        </p:txBody>
      </p:sp>
      <p:sp>
        <p:nvSpPr>
          <p:cNvPr name="TextBox 25" id="25"/>
          <p:cNvSpPr txBox="true"/>
          <p:nvPr/>
        </p:nvSpPr>
        <p:spPr>
          <a:xfrm rot="0">
            <a:off x="287206" y="7506135"/>
            <a:ext cx="8853029" cy="1920621"/>
          </a:xfrm>
          <a:prstGeom prst="rect">
            <a:avLst/>
          </a:prstGeom>
        </p:spPr>
        <p:txBody>
          <a:bodyPr anchor="t" rtlCol="false" tIns="0" lIns="0" bIns="0" rIns="0">
            <a:spAutoFit/>
          </a:bodyPr>
          <a:lstStyle/>
          <a:p>
            <a:pPr algn="just">
              <a:lnSpc>
                <a:spcPts val="3863"/>
              </a:lnSpc>
            </a:pPr>
            <a:r>
              <a:rPr lang="en-US" sz="2759">
                <a:solidFill>
                  <a:srgbClr val="000000"/>
                </a:solidFill>
                <a:latin typeface="Canva Sans"/>
                <a:ea typeface="Canva Sans"/>
                <a:cs typeface="Canva Sans"/>
                <a:sym typeface="Canva Sans"/>
              </a:rPr>
              <a:t>Return the answer associated with the closest matching question in the user's detected language. If no good match is found, return a default response asking for clarification.</a:t>
            </a:r>
          </a:p>
        </p:txBody>
      </p:sp>
      <p:grpSp>
        <p:nvGrpSpPr>
          <p:cNvPr name="Group 26" id="26"/>
          <p:cNvGrpSpPr/>
          <p:nvPr/>
        </p:nvGrpSpPr>
        <p:grpSpPr>
          <a:xfrm rot="0">
            <a:off x="1037574" y="5152783"/>
            <a:ext cx="8647173" cy="2096140"/>
            <a:chOff x="0" y="0"/>
            <a:chExt cx="11529564" cy="2794854"/>
          </a:xfrm>
        </p:grpSpPr>
        <p:grpSp>
          <p:nvGrpSpPr>
            <p:cNvPr name="Group 27" id="27"/>
            <p:cNvGrpSpPr/>
            <p:nvPr/>
          </p:nvGrpSpPr>
          <p:grpSpPr>
            <a:xfrm rot="0">
              <a:off x="0" y="123821"/>
              <a:ext cx="1552821" cy="2547212"/>
              <a:chOff x="0" y="0"/>
              <a:chExt cx="1451520" cy="2381040"/>
            </a:xfrm>
          </p:grpSpPr>
          <p:sp>
            <p:nvSpPr>
              <p:cNvPr name="Freeform 28" id="28"/>
              <p:cNvSpPr/>
              <p:nvPr/>
            </p:nvSpPr>
            <p:spPr>
              <a:xfrm flipH="false" flipV="false" rot="0">
                <a:off x="0" y="-19812"/>
                <a:ext cx="1474216" cy="2444877"/>
              </a:xfrm>
              <a:custGeom>
                <a:avLst/>
                <a:gdLst/>
                <a:ahLst/>
                <a:cxnLst/>
                <a:rect r="r" b="b" t="t" l="l"/>
                <a:pathLst>
                  <a:path h="2444877" w="1474216">
                    <a:moveTo>
                      <a:pt x="1394587" y="1366393"/>
                    </a:moveTo>
                    <a:lnTo>
                      <a:pt x="395351" y="2365883"/>
                    </a:lnTo>
                    <a:cubicBezTo>
                      <a:pt x="315849" y="2444877"/>
                      <a:pt x="186944" y="2444877"/>
                      <a:pt x="107315" y="2365883"/>
                    </a:cubicBezTo>
                    <a:lnTo>
                      <a:pt x="0" y="2258441"/>
                    </a:lnTo>
                    <a:lnTo>
                      <a:pt x="891286" y="1366393"/>
                    </a:lnTo>
                    <a:cubicBezTo>
                      <a:pt x="970788" y="1286891"/>
                      <a:pt x="970788" y="1157859"/>
                      <a:pt x="891286" y="1078357"/>
                    </a:cubicBezTo>
                    <a:lnTo>
                      <a:pt x="0" y="186944"/>
                    </a:lnTo>
                    <a:lnTo>
                      <a:pt x="107442" y="79502"/>
                    </a:lnTo>
                    <a:cubicBezTo>
                      <a:pt x="186944" y="0"/>
                      <a:pt x="315849" y="0"/>
                      <a:pt x="395478" y="79502"/>
                    </a:cubicBezTo>
                    <a:lnTo>
                      <a:pt x="1394714" y="1078357"/>
                    </a:lnTo>
                    <a:cubicBezTo>
                      <a:pt x="1474216" y="1157859"/>
                      <a:pt x="1474216" y="1286891"/>
                      <a:pt x="1394714" y="1366393"/>
                    </a:cubicBezTo>
                    <a:close/>
                  </a:path>
                </a:pathLst>
              </a:custGeom>
              <a:solidFill>
                <a:srgbClr val="1C5739"/>
              </a:solidFill>
            </p:spPr>
          </p:sp>
        </p:grpSp>
        <p:grpSp>
          <p:nvGrpSpPr>
            <p:cNvPr name="Group 29" id="29"/>
            <p:cNvGrpSpPr/>
            <p:nvPr/>
          </p:nvGrpSpPr>
          <p:grpSpPr>
            <a:xfrm rot="0">
              <a:off x="776410" y="0"/>
              <a:ext cx="10753153" cy="2794854"/>
              <a:chOff x="0" y="0"/>
              <a:chExt cx="7374240" cy="1916640"/>
            </a:xfrm>
          </p:grpSpPr>
          <p:sp>
            <p:nvSpPr>
              <p:cNvPr name="Freeform 30" id="30"/>
              <p:cNvSpPr/>
              <p:nvPr/>
            </p:nvSpPr>
            <p:spPr>
              <a:xfrm flipH="false" flipV="false" rot="0">
                <a:off x="0" y="0"/>
                <a:ext cx="7431151" cy="1963166"/>
              </a:xfrm>
              <a:custGeom>
                <a:avLst/>
                <a:gdLst/>
                <a:ahLst/>
                <a:cxnLst/>
                <a:rect r="r" b="b" t="t" l="l"/>
                <a:pathLst>
                  <a:path h="1963166" w="7431151">
                    <a:moveTo>
                      <a:pt x="6464935" y="0"/>
                    </a:moveTo>
                    <a:lnTo>
                      <a:pt x="0" y="0"/>
                    </a:lnTo>
                    <a:lnTo>
                      <a:pt x="837819" y="837565"/>
                    </a:lnTo>
                    <a:cubicBezTo>
                      <a:pt x="877316" y="877062"/>
                      <a:pt x="897636" y="929386"/>
                      <a:pt x="897636" y="981583"/>
                    </a:cubicBezTo>
                    <a:cubicBezTo>
                      <a:pt x="897636" y="1033780"/>
                      <a:pt x="877951" y="1085596"/>
                      <a:pt x="837819" y="1125601"/>
                    </a:cubicBezTo>
                    <a:lnTo>
                      <a:pt x="635" y="1963166"/>
                    </a:lnTo>
                    <a:lnTo>
                      <a:pt x="6464427" y="1963166"/>
                    </a:lnTo>
                    <a:lnTo>
                      <a:pt x="7431151" y="981583"/>
                    </a:lnTo>
                    <a:lnTo>
                      <a:pt x="6464935" y="0"/>
                    </a:lnTo>
                    <a:close/>
                  </a:path>
                </a:pathLst>
              </a:custGeom>
              <a:solidFill>
                <a:srgbClr val="1C5739"/>
              </a:solidFill>
            </p:spPr>
          </p:sp>
        </p:grpSp>
        <p:sp>
          <p:nvSpPr>
            <p:cNvPr name="TextBox 31" id="31"/>
            <p:cNvSpPr txBox="true"/>
            <p:nvPr/>
          </p:nvSpPr>
          <p:spPr>
            <a:xfrm rot="0">
              <a:off x="2540974" y="330660"/>
              <a:ext cx="7261489" cy="2057400"/>
            </a:xfrm>
            <a:prstGeom prst="rect">
              <a:avLst/>
            </a:prstGeom>
          </p:spPr>
          <p:txBody>
            <a:bodyPr anchor="t" rtlCol="false" tIns="0" lIns="0" bIns="0" rIns="0">
              <a:spAutoFit/>
            </a:bodyPr>
            <a:lstStyle/>
            <a:p>
              <a:pPr algn="just">
                <a:lnSpc>
                  <a:spcPts val="6299"/>
                </a:lnSpc>
              </a:pPr>
              <a:r>
                <a:rPr lang="en-US" sz="4500" b="true">
                  <a:solidFill>
                    <a:srgbClr val="FFFFFF"/>
                  </a:solidFill>
                  <a:latin typeface="Canva Sans Bold"/>
                  <a:ea typeface="Canva Sans Bold"/>
                  <a:cs typeface="Canva Sans Bold"/>
                  <a:sym typeface="Canva Sans Bold"/>
                </a:rPr>
                <a:t>Response</a:t>
              </a:r>
            </a:p>
            <a:p>
              <a:pPr algn="just">
                <a:lnSpc>
                  <a:spcPts val="6299"/>
                </a:lnSpc>
              </a:pPr>
              <a:r>
                <a:rPr lang="en-US" sz="4500" b="true">
                  <a:solidFill>
                    <a:srgbClr val="FFFFFF"/>
                  </a:solidFill>
                  <a:latin typeface="Canva Sans Bold"/>
                  <a:ea typeface="Canva Sans Bold"/>
                  <a:cs typeface="Canva Sans Bold"/>
                  <a:sym typeface="Canva Sans Bold"/>
                </a:rPr>
                <a:t>Delivery</a:t>
              </a:r>
            </a:p>
          </p:txBody>
        </p:sp>
      </p:gr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10800000">
            <a:off x="-305814" y="-323115"/>
            <a:ext cx="8744064" cy="2511931"/>
          </a:xfrm>
          <a:custGeom>
            <a:avLst/>
            <a:gdLst/>
            <a:ahLst/>
            <a:cxnLst/>
            <a:rect r="r" b="b" t="t" l="l"/>
            <a:pathLst>
              <a:path h="2511931" w="8744064">
                <a:moveTo>
                  <a:pt x="0" y="0"/>
                </a:moveTo>
                <a:lnTo>
                  <a:pt x="8744064" y="0"/>
                </a:lnTo>
                <a:lnTo>
                  <a:pt x="8744064" y="2511931"/>
                </a:lnTo>
                <a:lnTo>
                  <a:pt x="0" y="251193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3208487" y="1148769"/>
            <a:ext cx="11871025" cy="1384250"/>
          </a:xfrm>
          <a:prstGeom prst="rect">
            <a:avLst/>
          </a:prstGeom>
        </p:spPr>
        <p:txBody>
          <a:bodyPr anchor="t" rtlCol="false" tIns="0" lIns="0" bIns="0" rIns="0">
            <a:spAutoFit/>
          </a:bodyPr>
          <a:lstStyle/>
          <a:p>
            <a:pPr algn="ctr">
              <a:lnSpc>
                <a:spcPts val="5599"/>
              </a:lnSpc>
            </a:pPr>
            <a:r>
              <a:rPr lang="en-US" b="true" sz="3999" i="true" u="sng">
                <a:solidFill>
                  <a:srgbClr val="000000"/>
                </a:solidFill>
                <a:latin typeface="Canva Sans Bold Italics"/>
                <a:ea typeface="Canva Sans Bold Italics"/>
                <a:cs typeface="Canva Sans Bold Italics"/>
                <a:sym typeface="Canva Sans Bold Italics"/>
              </a:rPr>
              <a:t>Integrating Neural Machine Translation (NMT) with NLP for Multilingual Applications</a:t>
            </a:r>
          </a:p>
        </p:txBody>
      </p:sp>
      <p:sp>
        <p:nvSpPr>
          <p:cNvPr name="TextBox 5" id="5"/>
          <p:cNvSpPr txBox="true"/>
          <p:nvPr/>
        </p:nvSpPr>
        <p:spPr>
          <a:xfrm rot="0">
            <a:off x="774032" y="2956351"/>
            <a:ext cx="16485268" cy="6914738"/>
          </a:xfrm>
          <a:prstGeom prst="rect">
            <a:avLst/>
          </a:prstGeom>
        </p:spPr>
        <p:txBody>
          <a:bodyPr anchor="t" rtlCol="false" tIns="0" lIns="0" bIns="0" rIns="0">
            <a:spAutoFit/>
          </a:bodyPr>
          <a:lstStyle/>
          <a:p>
            <a:pPr algn="just">
              <a:lnSpc>
                <a:spcPts val="4222"/>
              </a:lnSpc>
            </a:pPr>
            <a:r>
              <a:rPr lang="en-US" sz="3016" b="true">
                <a:solidFill>
                  <a:srgbClr val="000000"/>
                </a:solidFill>
                <a:latin typeface="Canva Sans Bold"/>
                <a:ea typeface="Canva Sans Bold"/>
                <a:cs typeface="Canva Sans Bold"/>
                <a:sym typeface="Canva Sans Bold"/>
              </a:rPr>
              <a:t>What is Natural Language Processing (NLP)?</a:t>
            </a:r>
          </a:p>
          <a:p>
            <a:pPr algn="just" marL="651204" indent="-325602" lvl="1">
              <a:lnSpc>
                <a:spcPts val="4222"/>
              </a:lnSpc>
              <a:buFont typeface="Arial"/>
              <a:buChar char="•"/>
            </a:pPr>
            <a:r>
              <a:rPr lang="en-US" sz="3016">
                <a:solidFill>
                  <a:srgbClr val="000000"/>
                </a:solidFill>
                <a:latin typeface="Canva Sans"/>
                <a:ea typeface="Canva Sans"/>
                <a:cs typeface="Canva Sans"/>
                <a:sym typeface="Canva Sans"/>
              </a:rPr>
              <a:t>NLP involves the interaction between computers and human languages.</a:t>
            </a:r>
          </a:p>
          <a:p>
            <a:pPr algn="just" marL="651204" indent="-325602" lvl="1">
              <a:lnSpc>
                <a:spcPts val="4222"/>
              </a:lnSpc>
              <a:buFont typeface="Arial"/>
              <a:buChar char="•"/>
            </a:pPr>
            <a:r>
              <a:rPr lang="en-US" sz="3016">
                <a:solidFill>
                  <a:srgbClr val="000000"/>
                </a:solidFill>
                <a:latin typeface="Canva Sans"/>
                <a:ea typeface="Canva Sans"/>
                <a:cs typeface="Canva Sans"/>
                <a:sym typeface="Canva Sans"/>
              </a:rPr>
              <a:t>Core tasks include language translation, sentiment analysis, text generation, and summarization.</a:t>
            </a:r>
          </a:p>
          <a:p>
            <a:pPr algn="just" marL="651204" indent="-325602" lvl="1">
              <a:lnSpc>
                <a:spcPts val="4222"/>
              </a:lnSpc>
              <a:buFont typeface="Arial"/>
              <a:buChar char="•"/>
            </a:pPr>
            <a:r>
              <a:rPr lang="en-US" sz="3016">
                <a:solidFill>
                  <a:srgbClr val="000000"/>
                </a:solidFill>
                <a:latin typeface="Canva Sans"/>
                <a:ea typeface="Canva Sans"/>
                <a:cs typeface="Canva Sans"/>
                <a:sym typeface="Canva Sans"/>
              </a:rPr>
              <a:t>It enables machines to understand, process, and generate human language.</a:t>
            </a:r>
          </a:p>
          <a:p>
            <a:pPr algn="just">
              <a:lnSpc>
                <a:spcPts val="4222"/>
              </a:lnSpc>
            </a:pPr>
            <a:r>
              <a:rPr lang="en-US" sz="3016" b="true">
                <a:solidFill>
                  <a:srgbClr val="000000"/>
                </a:solidFill>
                <a:latin typeface="Canva Sans Bold"/>
                <a:ea typeface="Canva Sans Bold"/>
                <a:cs typeface="Canva Sans Bold"/>
                <a:sym typeface="Canva Sans Bold"/>
              </a:rPr>
              <a:t>Neural Machine Translation (NMT): A Key NLP Application</a:t>
            </a:r>
          </a:p>
          <a:p>
            <a:pPr algn="just" marL="651204" indent="-325602" lvl="1">
              <a:lnSpc>
                <a:spcPts val="4222"/>
              </a:lnSpc>
              <a:buFont typeface="Arial"/>
              <a:buChar char="•"/>
            </a:pPr>
            <a:r>
              <a:rPr lang="en-US" sz="3016">
                <a:solidFill>
                  <a:srgbClr val="000000"/>
                </a:solidFill>
                <a:latin typeface="Canva Sans"/>
                <a:ea typeface="Canva Sans"/>
                <a:cs typeface="Canva Sans"/>
                <a:sym typeface="Canva Sans"/>
              </a:rPr>
              <a:t>NMT uses deep learning models, particularly the transformer architecture, for language translation.</a:t>
            </a:r>
          </a:p>
          <a:p>
            <a:pPr algn="just" marL="651204" indent="-325602" lvl="1">
              <a:lnSpc>
                <a:spcPts val="4222"/>
              </a:lnSpc>
              <a:buFont typeface="Arial"/>
              <a:buChar char="•"/>
            </a:pPr>
            <a:r>
              <a:rPr lang="en-US" sz="3016">
                <a:solidFill>
                  <a:srgbClr val="000000"/>
                </a:solidFill>
                <a:latin typeface="Canva Sans"/>
                <a:ea typeface="Canva Sans"/>
                <a:cs typeface="Canva Sans"/>
                <a:sym typeface="Canva Sans"/>
              </a:rPr>
              <a:t>Incorporates an attention mechanism to focus on relevant parts of the input for context preservation.</a:t>
            </a:r>
          </a:p>
          <a:p>
            <a:pPr algn="just" marL="651204" indent="-325602" lvl="1">
              <a:lnSpc>
                <a:spcPts val="4222"/>
              </a:lnSpc>
              <a:buFont typeface="Arial"/>
              <a:buChar char="•"/>
            </a:pPr>
            <a:r>
              <a:rPr lang="en-US" sz="3016">
                <a:solidFill>
                  <a:srgbClr val="000000"/>
                </a:solidFill>
                <a:latin typeface="Canva Sans"/>
                <a:ea typeface="Canva Sans"/>
                <a:cs typeface="Canva Sans"/>
                <a:sym typeface="Canva Sans"/>
              </a:rPr>
              <a:t>Ensures translations maintain grammatical structure, semantics, and cultural nuances.</a:t>
            </a:r>
          </a:p>
          <a:p>
            <a:pPr algn="just">
              <a:lnSpc>
                <a:spcPts val="4222"/>
              </a:lnSpc>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10800000">
            <a:off x="-305814" y="-323115"/>
            <a:ext cx="8744064" cy="2511931"/>
          </a:xfrm>
          <a:custGeom>
            <a:avLst/>
            <a:gdLst/>
            <a:ahLst/>
            <a:cxnLst/>
            <a:rect r="r" b="b" t="t" l="l"/>
            <a:pathLst>
              <a:path h="2511931" w="8744064">
                <a:moveTo>
                  <a:pt x="0" y="0"/>
                </a:moveTo>
                <a:lnTo>
                  <a:pt x="8744064" y="0"/>
                </a:lnTo>
                <a:lnTo>
                  <a:pt x="8744064" y="2511931"/>
                </a:lnTo>
                <a:lnTo>
                  <a:pt x="0" y="251193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3208487" y="1148769"/>
            <a:ext cx="11871025" cy="1384250"/>
          </a:xfrm>
          <a:prstGeom prst="rect">
            <a:avLst/>
          </a:prstGeom>
        </p:spPr>
        <p:txBody>
          <a:bodyPr anchor="t" rtlCol="false" tIns="0" lIns="0" bIns="0" rIns="0">
            <a:spAutoFit/>
          </a:bodyPr>
          <a:lstStyle/>
          <a:p>
            <a:pPr algn="ctr">
              <a:lnSpc>
                <a:spcPts val="5599"/>
              </a:lnSpc>
            </a:pPr>
            <a:r>
              <a:rPr lang="en-US" b="true" sz="3999" i="true" u="sng">
                <a:solidFill>
                  <a:srgbClr val="000000"/>
                </a:solidFill>
                <a:latin typeface="Canva Sans Bold Italics"/>
                <a:ea typeface="Canva Sans Bold Italics"/>
                <a:cs typeface="Canva Sans Bold Italics"/>
                <a:sym typeface="Canva Sans Bold Italics"/>
              </a:rPr>
              <a:t>Integrating Neural Machine Translation (NMT) with NLP for Multilingual Applications</a:t>
            </a:r>
          </a:p>
        </p:txBody>
      </p:sp>
      <p:sp>
        <p:nvSpPr>
          <p:cNvPr name="TextBox 5" id="5"/>
          <p:cNvSpPr txBox="true"/>
          <p:nvPr/>
        </p:nvSpPr>
        <p:spPr>
          <a:xfrm rot="0">
            <a:off x="1028700" y="2956351"/>
            <a:ext cx="16370364" cy="7315322"/>
          </a:xfrm>
          <a:prstGeom prst="rect">
            <a:avLst/>
          </a:prstGeom>
        </p:spPr>
        <p:txBody>
          <a:bodyPr anchor="t" rtlCol="false" tIns="0" lIns="0" bIns="0" rIns="0">
            <a:spAutoFit/>
          </a:bodyPr>
          <a:lstStyle/>
          <a:p>
            <a:pPr algn="just">
              <a:lnSpc>
                <a:spcPts val="4193"/>
              </a:lnSpc>
            </a:pPr>
            <a:r>
              <a:rPr lang="en-US" sz="2995" b="true">
                <a:solidFill>
                  <a:srgbClr val="000000"/>
                </a:solidFill>
                <a:latin typeface="Canva Sans Bold"/>
                <a:ea typeface="Canva Sans Bold"/>
                <a:cs typeface="Canva Sans Bold"/>
                <a:sym typeface="Canva Sans Bold"/>
              </a:rPr>
              <a:t>Google Translate and the Code Implementation</a:t>
            </a:r>
          </a:p>
          <a:p>
            <a:pPr algn="just" marL="646665" indent="-323333" lvl="1">
              <a:lnSpc>
                <a:spcPts val="4193"/>
              </a:lnSpc>
              <a:buFont typeface="Arial"/>
              <a:buChar char="•"/>
            </a:pPr>
            <a:r>
              <a:rPr lang="en-US" sz="2995">
                <a:solidFill>
                  <a:srgbClr val="000000"/>
                </a:solidFill>
                <a:latin typeface="Canva Sans"/>
                <a:ea typeface="Canva Sans"/>
                <a:cs typeface="Canva Sans"/>
                <a:sym typeface="Canva Sans"/>
              </a:rPr>
              <a:t>The code leverages the googletrans library, an interface to Google Translate's pre-trained NMT models.</a:t>
            </a:r>
          </a:p>
          <a:p>
            <a:pPr algn="just" marL="646665" indent="-323333" lvl="1">
              <a:lnSpc>
                <a:spcPts val="4193"/>
              </a:lnSpc>
              <a:buFont typeface="Arial"/>
              <a:buChar char="•"/>
            </a:pPr>
            <a:r>
              <a:rPr lang="en-US" sz="2995">
                <a:solidFill>
                  <a:srgbClr val="000000"/>
                </a:solidFill>
                <a:latin typeface="Canva Sans"/>
                <a:ea typeface="Canva Sans"/>
                <a:cs typeface="Canva Sans"/>
                <a:sym typeface="Canva Sans"/>
              </a:rPr>
              <a:t>Powered by advanced NMT technology, the system ensures high-quality, context-aware translations.</a:t>
            </a:r>
          </a:p>
          <a:p>
            <a:pPr algn="just" marL="646665" indent="-323333" lvl="1">
              <a:lnSpc>
                <a:spcPts val="4193"/>
              </a:lnSpc>
              <a:buFont typeface="Arial"/>
              <a:buChar char="•"/>
            </a:pPr>
            <a:r>
              <a:rPr lang="en-US" sz="2995">
                <a:solidFill>
                  <a:srgbClr val="000000"/>
                </a:solidFill>
                <a:latin typeface="Canva Sans"/>
                <a:ea typeface="Canva Sans"/>
                <a:cs typeface="Canva Sans"/>
                <a:sym typeface="Canva Sans"/>
              </a:rPr>
              <a:t>Translation Tasks Performed:</a:t>
            </a:r>
          </a:p>
          <a:p>
            <a:pPr algn="just" marL="1293331" indent="-431110" lvl="2">
              <a:lnSpc>
                <a:spcPts val="4193"/>
              </a:lnSpc>
              <a:buFont typeface="Arial"/>
              <a:buChar char="⚬"/>
            </a:pPr>
            <a:r>
              <a:rPr lang="en-US" sz="2995">
                <a:solidFill>
                  <a:srgbClr val="000000"/>
                </a:solidFill>
                <a:latin typeface="Canva Sans"/>
                <a:ea typeface="Canva Sans"/>
                <a:cs typeface="Canva Sans"/>
                <a:sym typeface="Canva Sans"/>
              </a:rPr>
              <a:t>Source Language: English</a:t>
            </a:r>
          </a:p>
          <a:p>
            <a:pPr algn="just" marL="1293331" indent="-431110" lvl="2">
              <a:lnSpc>
                <a:spcPts val="4193"/>
              </a:lnSpc>
              <a:buFont typeface="Arial"/>
              <a:buChar char="⚬"/>
            </a:pPr>
            <a:r>
              <a:rPr lang="en-US" sz="2995">
                <a:solidFill>
                  <a:srgbClr val="000000"/>
                </a:solidFill>
                <a:latin typeface="Canva Sans"/>
                <a:ea typeface="Canva Sans"/>
                <a:cs typeface="Canva Sans"/>
                <a:sym typeface="Canva Sans"/>
              </a:rPr>
              <a:t>Target Languages: Hindi (hi), Punjabi (pa)</a:t>
            </a:r>
          </a:p>
          <a:p>
            <a:pPr algn="just">
              <a:lnSpc>
                <a:spcPts val="4193"/>
              </a:lnSpc>
            </a:pPr>
            <a:r>
              <a:rPr lang="en-US" sz="2995" b="true">
                <a:solidFill>
                  <a:srgbClr val="000000"/>
                </a:solidFill>
                <a:latin typeface="Canva Sans Bold"/>
                <a:ea typeface="Canva Sans Bold"/>
                <a:cs typeface="Canva Sans Bold"/>
                <a:sym typeface="Canva Sans Bold"/>
              </a:rPr>
              <a:t>Benefits of Using NMT Models</a:t>
            </a:r>
          </a:p>
          <a:p>
            <a:pPr algn="just" marL="646665" indent="-323333" lvl="1">
              <a:lnSpc>
                <a:spcPts val="4193"/>
              </a:lnSpc>
              <a:buFont typeface="Arial"/>
              <a:buChar char="•"/>
            </a:pPr>
            <a:r>
              <a:rPr lang="en-US" sz="2995">
                <a:solidFill>
                  <a:srgbClr val="000000"/>
                </a:solidFill>
                <a:latin typeface="Canva Sans"/>
                <a:ea typeface="Canva Sans"/>
                <a:cs typeface="Canva Sans"/>
                <a:sym typeface="Canva Sans"/>
              </a:rPr>
              <a:t>Context preservation with the attention mechanism.</a:t>
            </a:r>
          </a:p>
          <a:p>
            <a:pPr algn="just" marL="646665" indent="-323333" lvl="1">
              <a:lnSpc>
                <a:spcPts val="4193"/>
              </a:lnSpc>
              <a:buFont typeface="Arial"/>
              <a:buChar char="•"/>
            </a:pPr>
            <a:r>
              <a:rPr lang="en-US" sz="2995">
                <a:solidFill>
                  <a:srgbClr val="000000"/>
                </a:solidFill>
                <a:latin typeface="Canva Sans"/>
                <a:ea typeface="Canva Sans"/>
                <a:cs typeface="Canva Sans"/>
                <a:sym typeface="Canva Sans"/>
              </a:rPr>
              <a:t>Scalability for handling multiple languages.</a:t>
            </a:r>
          </a:p>
          <a:p>
            <a:pPr algn="just" marL="646665" indent="-323333" lvl="1">
              <a:lnSpc>
                <a:spcPts val="4193"/>
              </a:lnSpc>
              <a:buFont typeface="Arial"/>
              <a:buChar char="•"/>
            </a:pPr>
            <a:r>
              <a:rPr lang="en-US" sz="2995">
                <a:solidFill>
                  <a:srgbClr val="000000"/>
                </a:solidFill>
                <a:latin typeface="Canva Sans"/>
                <a:ea typeface="Canva Sans"/>
                <a:cs typeface="Canva Sans"/>
                <a:sym typeface="Canva Sans"/>
              </a:rPr>
              <a:t>Pre-trained models reduce the need for large-scale data collection and training.</a:t>
            </a:r>
          </a:p>
          <a:p>
            <a:pPr algn="just">
              <a:lnSpc>
                <a:spcPts val="4193"/>
              </a:lnSpc>
            </a:pPr>
          </a:p>
          <a:p>
            <a:pPr algn="just">
              <a:lnSpc>
                <a:spcPts val="4193"/>
              </a:lnSpc>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DAGWSUBsaX8</dc:identifier>
  <dcterms:modified xsi:type="dcterms:W3CDTF">2011-08-01T06:04:30Z</dcterms:modified>
  <cp:revision>1</cp:revision>
  <dc:title>Green minimalist professional Business Proposal Presentation</dc:title>
</cp:coreProperties>
</file>